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34"/>
  </p:notesMasterIdLst>
  <p:sldIdLst>
    <p:sldId id="258" r:id="rId3"/>
    <p:sldId id="286" r:id="rId4"/>
    <p:sldId id="301" r:id="rId5"/>
    <p:sldId id="300" r:id="rId6"/>
    <p:sldId id="304" r:id="rId7"/>
    <p:sldId id="303" r:id="rId8"/>
    <p:sldId id="302" r:id="rId9"/>
    <p:sldId id="296" r:id="rId10"/>
    <p:sldId id="305" r:id="rId11"/>
    <p:sldId id="264" r:id="rId12"/>
    <p:sldId id="282" r:id="rId13"/>
    <p:sldId id="288" r:id="rId14"/>
    <p:sldId id="289" r:id="rId15"/>
    <p:sldId id="281" r:id="rId16"/>
    <p:sldId id="295" r:id="rId17"/>
    <p:sldId id="292" r:id="rId18"/>
    <p:sldId id="293" r:id="rId19"/>
    <p:sldId id="268" r:id="rId20"/>
    <p:sldId id="283" r:id="rId21"/>
    <p:sldId id="272" r:id="rId22"/>
    <p:sldId id="266" r:id="rId23"/>
    <p:sldId id="274" r:id="rId24"/>
    <p:sldId id="294" r:id="rId25"/>
    <p:sldId id="269" r:id="rId26"/>
    <p:sldId id="270" r:id="rId27"/>
    <p:sldId id="284" r:id="rId28"/>
    <p:sldId id="299" r:id="rId29"/>
    <p:sldId id="277" r:id="rId30"/>
    <p:sldId id="276" r:id="rId31"/>
    <p:sldId id="297" r:id="rId32"/>
    <p:sldId id="260" r:id="rId33"/>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74C8FCA-D476-415D-8FF4-6E46DCC2033D}">
          <p14:sldIdLst>
            <p14:sldId id="258"/>
            <p14:sldId id="286"/>
            <p14:sldId id="301"/>
            <p14:sldId id="300"/>
            <p14:sldId id="304"/>
            <p14:sldId id="303"/>
            <p14:sldId id="302"/>
            <p14:sldId id="296"/>
            <p14:sldId id="305"/>
            <p14:sldId id="264"/>
            <p14:sldId id="282"/>
            <p14:sldId id="288"/>
            <p14:sldId id="289"/>
            <p14:sldId id="281"/>
            <p14:sldId id="295"/>
            <p14:sldId id="292"/>
            <p14:sldId id="293"/>
            <p14:sldId id="268"/>
            <p14:sldId id="283"/>
            <p14:sldId id="272"/>
            <p14:sldId id="266"/>
            <p14:sldId id="274"/>
            <p14:sldId id="294"/>
            <p14:sldId id="269"/>
            <p14:sldId id="270"/>
            <p14:sldId id="284"/>
            <p14:sldId id="299"/>
            <p14:sldId id="277"/>
            <p14:sldId id="276"/>
            <p14:sldId id="297"/>
            <p14:sldId id="260"/>
          </p14:sldIdLst>
        </p14:section>
        <p14:section name="Untitled Section" id="{63569938-2B49-4FDD-98BA-47C46543E67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a McQuilkin" initials="JM" lastIdx="1" clrIdx="0">
    <p:extLst>
      <p:ext uri="{19B8F6BF-5375-455C-9EA6-DF929625EA0E}">
        <p15:presenceInfo xmlns:p15="http://schemas.microsoft.com/office/powerpoint/2012/main" userId="S-1-5-21-183723660-418669479-1544898942-229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3" autoAdjust="0"/>
  </p:normalViewPr>
  <p:slideViewPr>
    <p:cSldViewPr>
      <p:cViewPr varScale="1">
        <p:scale>
          <a:sx n="81" d="100"/>
          <a:sy n="81" d="100"/>
        </p:scale>
        <p:origin x="96" y="5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272A85DD-22F9-4B00-8B02-4E6A79E23E52}" type="datetimeFigureOut">
              <a:rPr lang="en-US" smtClean="0"/>
              <a:t>11/18/2021</a:t>
            </a:fld>
            <a:endParaRPr lang="en-US"/>
          </a:p>
        </p:txBody>
      </p:sp>
      <p:sp>
        <p:nvSpPr>
          <p:cNvPr id="4" name="Slide Image Placeholder 3"/>
          <p:cNvSpPr>
            <a:spLocks noGrp="1" noRot="1" noChangeAspect="1"/>
          </p:cNvSpPr>
          <p:nvPr>
            <p:ph type="sldImg" idx="2"/>
          </p:nvPr>
        </p:nvSpPr>
        <p:spPr>
          <a:xfrm>
            <a:off x="417513" y="701675"/>
            <a:ext cx="6242050"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344D51DD-B307-4DA3-A5D4-9C37807A78D7}" type="slidenum">
              <a:rPr lang="en-US" smtClean="0"/>
              <a:t>‹#›</a:t>
            </a:fld>
            <a:endParaRPr lang="en-US"/>
          </a:p>
        </p:txBody>
      </p:sp>
    </p:spTree>
    <p:extLst>
      <p:ext uri="{BB962C8B-B14F-4D97-AF65-F5344CB8AC3E}">
        <p14:creationId xmlns:p14="http://schemas.microsoft.com/office/powerpoint/2010/main" val="2526880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417513" y="701675"/>
            <a:ext cx="6242050" cy="3511550"/>
          </a:xfrm>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80C3506-56D7-4C23-B88A-F2300F912E1C}"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3880545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16</a:t>
            </a:fld>
            <a:endParaRPr lang="en-US"/>
          </a:p>
        </p:txBody>
      </p:sp>
    </p:spTree>
    <p:extLst>
      <p:ext uri="{BB962C8B-B14F-4D97-AF65-F5344CB8AC3E}">
        <p14:creationId xmlns:p14="http://schemas.microsoft.com/office/powerpoint/2010/main" val="3589700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17</a:t>
            </a:fld>
            <a:endParaRPr lang="en-US"/>
          </a:p>
        </p:txBody>
      </p:sp>
    </p:spTree>
    <p:extLst>
      <p:ext uri="{BB962C8B-B14F-4D97-AF65-F5344CB8AC3E}">
        <p14:creationId xmlns:p14="http://schemas.microsoft.com/office/powerpoint/2010/main" val="4264316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18</a:t>
            </a:fld>
            <a:endParaRPr lang="en-US"/>
          </a:p>
        </p:txBody>
      </p:sp>
    </p:spTree>
    <p:extLst>
      <p:ext uri="{BB962C8B-B14F-4D97-AF65-F5344CB8AC3E}">
        <p14:creationId xmlns:p14="http://schemas.microsoft.com/office/powerpoint/2010/main" val="1579172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19</a:t>
            </a:fld>
            <a:endParaRPr lang="en-US"/>
          </a:p>
        </p:txBody>
      </p:sp>
    </p:spTree>
    <p:extLst>
      <p:ext uri="{BB962C8B-B14F-4D97-AF65-F5344CB8AC3E}">
        <p14:creationId xmlns:p14="http://schemas.microsoft.com/office/powerpoint/2010/main" val="2978520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20</a:t>
            </a:fld>
            <a:endParaRPr lang="en-US"/>
          </a:p>
        </p:txBody>
      </p:sp>
    </p:spTree>
    <p:extLst>
      <p:ext uri="{BB962C8B-B14F-4D97-AF65-F5344CB8AC3E}">
        <p14:creationId xmlns:p14="http://schemas.microsoft.com/office/powerpoint/2010/main" val="1909900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39363">
              <a:defRPr/>
            </a:pPr>
            <a:r>
              <a:rPr lang="en-US" dirty="0" smtClean="0"/>
              <a:t>Families can appeal for more aid based on having multiple family members in college at the same time</a:t>
            </a:r>
          </a:p>
          <a:p>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21</a:t>
            </a:fld>
            <a:endParaRPr lang="en-US"/>
          </a:p>
        </p:txBody>
      </p:sp>
    </p:spTree>
    <p:extLst>
      <p:ext uri="{BB962C8B-B14F-4D97-AF65-F5344CB8AC3E}">
        <p14:creationId xmlns:p14="http://schemas.microsoft.com/office/powerpoint/2010/main" val="1219836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22</a:t>
            </a:fld>
            <a:endParaRPr lang="en-US"/>
          </a:p>
        </p:txBody>
      </p:sp>
    </p:spTree>
    <p:extLst>
      <p:ext uri="{BB962C8B-B14F-4D97-AF65-F5344CB8AC3E}">
        <p14:creationId xmlns:p14="http://schemas.microsoft.com/office/powerpoint/2010/main" val="995075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means-tested federal benefits include SSI, SNAP, TANF, WIC, Medicaid and Federal Housing Assistance (new) - Free and Reduced Price School Lunch has been dropped from the list of </a:t>
            </a:r>
            <a:r>
              <a:rPr lang="en-US" dirty="0" err="1" smtClean="0"/>
              <a:t>meanstested</a:t>
            </a:r>
            <a:r>
              <a:rPr lang="en-US" dirty="0" smtClean="0"/>
              <a:t> federal benefits</a:t>
            </a:r>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23</a:t>
            </a:fld>
            <a:endParaRPr lang="en-US"/>
          </a:p>
        </p:txBody>
      </p:sp>
    </p:spTree>
    <p:extLst>
      <p:ext uri="{BB962C8B-B14F-4D97-AF65-F5344CB8AC3E}">
        <p14:creationId xmlns:p14="http://schemas.microsoft.com/office/powerpoint/2010/main" val="1639551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Veterans Affairs Student Work-Study Allowance Program (VASWSAP)</a:t>
            </a:r>
          </a:p>
        </p:txBody>
      </p:sp>
      <p:sp>
        <p:nvSpPr>
          <p:cNvPr id="4" name="Slide Number Placeholder 3"/>
          <p:cNvSpPr>
            <a:spLocks noGrp="1"/>
          </p:cNvSpPr>
          <p:nvPr>
            <p:ph type="sldNum" sz="quarter" idx="10"/>
          </p:nvPr>
        </p:nvSpPr>
        <p:spPr/>
        <p:txBody>
          <a:bodyPr/>
          <a:lstStyle/>
          <a:p>
            <a:fld id="{344D51DD-B307-4DA3-A5D4-9C37807A78D7}" type="slidenum">
              <a:rPr lang="en-US" smtClean="0"/>
              <a:t>24</a:t>
            </a:fld>
            <a:endParaRPr lang="en-US"/>
          </a:p>
        </p:txBody>
      </p:sp>
    </p:spTree>
    <p:extLst>
      <p:ext uri="{BB962C8B-B14F-4D97-AF65-F5344CB8AC3E}">
        <p14:creationId xmlns:p14="http://schemas.microsoft.com/office/powerpoint/2010/main" val="2848549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means-tested federal benefits include SSI, SNAP, TANF, WIC, Medicaid and Federal Housing Assistance (new) - Free and Reduced Price School Lunch has been dropped from the list of </a:t>
            </a:r>
            <a:r>
              <a:rPr lang="en-US" dirty="0" err="1" smtClean="0"/>
              <a:t>meanstested</a:t>
            </a:r>
            <a:r>
              <a:rPr lang="en-US" dirty="0" smtClean="0"/>
              <a:t> federal benefits</a:t>
            </a:r>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25</a:t>
            </a:fld>
            <a:endParaRPr lang="en-US"/>
          </a:p>
        </p:txBody>
      </p:sp>
    </p:spTree>
    <p:extLst>
      <p:ext uri="{BB962C8B-B14F-4D97-AF65-F5344CB8AC3E}">
        <p14:creationId xmlns:p14="http://schemas.microsoft.com/office/powerpoint/2010/main" val="2560803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a:t>
            </a:fld>
            <a:endParaRPr lang="en-US"/>
          </a:p>
        </p:txBody>
      </p:sp>
    </p:spTree>
    <p:extLst>
      <p:ext uri="{BB962C8B-B14F-4D97-AF65-F5344CB8AC3E}">
        <p14:creationId xmlns:p14="http://schemas.microsoft.com/office/powerpoint/2010/main" val="29517421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26</a:t>
            </a:fld>
            <a:endParaRPr lang="en-US"/>
          </a:p>
        </p:txBody>
      </p:sp>
    </p:spTree>
    <p:extLst>
      <p:ext uri="{BB962C8B-B14F-4D97-AF65-F5344CB8AC3E}">
        <p14:creationId xmlns:p14="http://schemas.microsoft.com/office/powerpoint/2010/main" val="1364279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27</a:t>
            </a:fld>
            <a:endParaRPr lang="en-US"/>
          </a:p>
        </p:txBody>
      </p:sp>
    </p:spTree>
    <p:extLst>
      <p:ext uri="{BB962C8B-B14F-4D97-AF65-F5344CB8AC3E}">
        <p14:creationId xmlns:p14="http://schemas.microsoft.com/office/powerpoint/2010/main" val="4527482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28</a:t>
            </a:fld>
            <a:endParaRPr lang="en-US"/>
          </a:p>
        </p:txBody>
      </p:sp>
    </p:spTree>
    <p:extLst>
      <p:ext uri="{BB962C8B-B14F-4D97-AF65-F5344CB8AC3E}">
        <p14:creationId xmlns:p14="http://schemas.microsoft.com/office/powerpoint/2010/main" val="2687903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29</a:t>
            </a:fld>
            <a:endParaRPr lang="en-US"/>
          </a:p>
        </p:txBody>
      </p:sp>
    </p:spTree>
    <p:extLst>
      <p:ext uri="{BB962C8B-B14F-4D97-AF65-F5344CB8AC3E}">
        <p14:creationId xmlns:p14="http://schemas.microsoft.com/office/powerpoint/2010/main" val="25386157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Subsidized Usage Limit Applies </a:t>
            </a:r>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30</a:t>
            </a:fld>
            <a:endParaRPr lang="en-US"/>
          </a:p>
        </p:txBody>
      </p:sp>
    </p:spTree>
    <p:extLst>
      <p:ext uri="{BB962C8B-B14F-4D97-AF65-F5344CB8AC3E}">
        <p14:creationId xmlns:p14="http://schemas.microsoft.com/office/powerpoint/2010/main" val="3082725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417513" y="701675"/>
            <a:ext cx="6242050" cy="35115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06A107-5F14-4854-83A7-BDEBC4F4E9CE}" type="slidenum">
              <a:rPr lang="en-US" smtClean="0"/>
              <a:pPr fontAlgn="base">
                <a:spcBef>
                  <a:spcPct val="0"/>
                </a:spcBef>
                <a:spcAft>
                  <a:spcPct val="0"/>
                </a:spcAft>
                <a:defRPr/>
              </a:pPr>
              <a:t>31</a:t>
            </a:fld>
            <a:endParaRPr lang="en-US" smtClean="0"/>
          </a:p>
        </p:txBody>
      </p:sp>
    </p:spTree>
    <p:extLst>
      <p:ext uri="{BB962C8B-B14F-4D97-AF65-F5344CB8AC3E}">
        <p14:creationId xmlns:p14="http://schemas.microsoft.com/office/powerpoint/2010/main" val="121867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With the passage of the Consolidated Appropriations Act of 2021, the Department of Education will further expand the ability to serve incarcerated students beyond this experiment by reinstating Pell Grant eligibility for eligible students enrolled in certain prison education programs beginning July 1, 2023. In preparation for these legislative changes, increased participation in the Second Chance Pell experiment will allow the Department to determine what will be needed for institutions to comply with the new provisions. Additional participants will also ensure continued diversity in the experiment, allowing the Department to learn more about how to effectively implement the new legislation and provide insight on how best to serve incarcerated students in the future. In particular, the Department seeks to increase geographic diversity to include institutions from states not currently represented in the experiment.</a:t>
            </a:r>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8</a:t>
            </a:fld>
            <a:endParaRPr lang="en-US"/>
          </a:p>
        </p:txBody>
      </p:sp>
    </p:spTree>
    <p:extLst>
      <p:ext uri="{BB962C8B-B14F-4D97-AF65-F5344CB8AC3E}">
        <p14:creationId xmlns:p14="http://schemas.microsoft.com/office/powerpoint/2010/main" val="1109156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10</a:t>
            </a:fld>
            <a:endParaRPr lang="en-US"/>
          </a:p>
        </p:txBody>
      </p:sp>
    </p:spTree>
    <p:extLst>
      <p:ext uri="{BB962C8B-B14F-4D97-AF65-F5344CB8AC3E}">
        <p14:creationId xmlns:p14="http://schemas.microsoft.com/office/powerpoint/2010/main" val="1195849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11</a:t>
            </a:fld>
            <a:endParaRPr lang="en-US"/>
          </a:p>
        </p:txBody>
      </p:sp>
    </p:spTree>
    <p:extLst>
      <p:ext uri="{BB962C8B-B14F-4D97-AF65-F5344CB8AC3E}">
        <p14:creationId xmlns:p14="http://schemas.microsoft.com/office/powerpoint/2010/main" val="908292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sz="4600" dirty="0"/>
              <a:t>Eligible if the Student Aid Index ≤ 90% of maximum Federal Pell Grant</a:t>
            </a:r>
          </a:p>
          <a:p>
            <a:pPr lvl="2"/>
            <a:r>
              <a:rPr lang="en-US" sz="4600" dirty="0"/>
              <a:t>Amount of the Pell Grant = Maximum Pell Grant – Student Aid Index</a:t>
            </a:r>
          </a:p>
          <a:p>
            <a:pPr marL="0" lvl="2" defTabSz="939363">
              <a:defRPr/>
            </a:pPr>
            <a:r>
              <a:rPr lang="en-US" sz="4600" dirty="0"/>
              <a:t>Minimum Pell Grant = 10% of Maximum Pell Grant</a:t>
            </a:r>
          </a:p>
          <a:p>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12</a:t>
            </a:fld>
            <a:endParaRPr lang="en-US"/>
          </a:p>
        </p:txBody>
      </p:sp>
    </p:spTree>
    <p:extLst>
      <p:ext uri="{BB962C8B-B14F-4D97-AF65-F5344CB8AC3E}">
        <p14:creationId xmlns:p14="http://schemas.microsoft.com/office/powerpoint/2010/main" val="3778277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4600" dirty="0"/>
              <a:t>Eligible if the Student Aid Index ≤ 90% of maximum Federal Pell Grant</a:t>
            </a:r>
          </a:p>
          <a:p>
            <a:pPr lvl="0"/>
            <a:r>
              <a:rPr lang="en-US" sz="4600" dirty="0"/>
              <a:t>Amount of the Pell Grant = Maximum Pell Grant – Student Aid Index</a:t>
            </a:r>
          </a:p>
          <a:p>
            <a:endParaRPr lang="en-US" dirty="0"/>
          </a:p>
        </p:txBody>
      </p:sp>
      <p:sp>
        <p:nvSpPr>
          <p:cNvPr id="4" name="Slide Number Placeholder 3"/>
          <p:cNvSpPr>
            <a:spLocks noGrp="1"/>
          </p:cNvSpPr>
          <p:nvPr>
            <p:ph type="sldNum" sz="quarter" idx="10"/>
          </p:nvPr>
        </p:nvSpPr>
        <p:spPr/>
        <p:txBody>
          <a:bodyPr/>
          <a:lstStyle/>
          <a:p>
            <a:fld id="{344D51DD-B307-4DA3-A5D4-9C37807A78D7}" type="slidenum">
              <a:rPr lang="en-US" smtClean="0"/>
              <a:t>13</a:t>
            </a:fld>
            <a:endParaRPr lang="en-US"/>
          </a:p>
        </p:txBody>
      </p:sp>
    </p:spTree>
    <p:extLst>
      <p:ext uri="{BB962C8B-B14F-4D97-AF65-F5344CB8AC3E}">
        <p14:creationId xmlns:p14="http://schemas.microsoft.com/office/powerpoint/2010/main" val="2657864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14</a:t>
            </a:fld>
            <a:endParaRPr lang="en-US"/>
          </a:p>
        </p:txBody>
      </p:sp>
    </p:spTree>
    <p:extLst>
      <p:ext uri="{BB962C8B-B14F-4D97-AF65-F5344CB8AC3E}">
        <p14:creationId xmlns:p14="http://schemas.microsoft.com/office/powerpoint/2010/main" val="1624766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4D51DD-B307-4DA3-A5D4-9C37807A78D7}" type="slidenum">
              <a:rPr lang="en-US" smtClean="0"/>
              <a:t>15</a:t>
            </a:fld>
            <a:endParaRPr lang="en-US"/>
          </a:p>
        </p:txBody>
      </p:sp>
    </p:spTree>
    <p:extLst>
      <p:ext uri="{BB962C8B-B14F-4D97-AF65-F5344CB8AC3E}">
        <p14:creationId xmlns:p14="http://schemas.microsoft.com/office/powerpoint/2010/main" val="1422733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6400800"/>
            <a:ext cx="8229600" cy="457200"/>
          </a:xfrm>
        </p:spPr>
        <p:txBody>
          <a:bodyPr>
            <a:normAutofit/>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2900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CEFE64-733A-4DF2-A74C-29951540B322}"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F6299-F1C8-4A19-9E65-FD6364D20CC9}"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699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CEFE64-733A-4DF2-A74C-29951540B322}"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F6299-F1C8-4A19-9E65-FD6364D20CC9}" type="slidenum">
              <a:rPr lang="en-US" smtClean="0"/>
              <a:t>‹#›</a:t>
            </a:fld>
            <a:endParaRPr lang="en-US"/>
          </a:p>
        </p:txBody>
      </p:sp>
    </p:spTree>
    <p:extLst>
      <p:ext uri="{BB962C8B-B14F-4D97-AF65-F5344CB8AC3E}">
        <p14:creationId xmlns:p14="http://schemas.microsoft.com/office/powerpoint/2010/main" val="2098816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785456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593500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510903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237287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018323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6992724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8707685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3962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492877"/>
            <a:ext cx="2844800" cy="365125"/>
          </a:xfrm>
          <a:prstGeom prst="rect">
            <a:avLst/>
          </a:prstGeom>
        </p:spPr>
        <p:txBody>
          <a:bodyPr/>
          <a:lstStyle/>
          <a:p>
            <a:fld id="{407055DC-9578-48F8-8FCF-D67EFAC42959}" type="datetimeFigureOut">
              <a:rPr lang="en-US" smtClean="0"/>
              <a:t>11/18/2021</a:t>
            </a:fld>
            <a:endParaRPr lang="en-US"/>
          </a:p>
        </p:txBody>
      </p:sp>
      <p:sp>
        <p:nvSpPr>
          <p:cNvPr id="6" name="Slide Number Placeholder 5"/>
          <p:cNvSpPr>
            <a:spLocks noGrp="1"/>
          </p:cNvSpPr>
          <p:nvPr>
            <p:ph type="sldNum" sz="quarter" idx="12"/>
          </p:nvPr>
        </p:nvSpPr>
        <p:spPr>
          <a:xfrm>
            <a:off x="4673600" y="6492877"/>
            <a:ext cx="2844800" cy="365125"/>
          </a:xfrm>
          <a:prstGeom prst="rect">
            <a:avLst/>
          </a:prstGeom>
        </p:spPr>
        <p:txBody>
          <a:bodyPr/>
          <a:lstStyle/>
          <a:p>
            <a:fld id="{76EF4E15-5503-4EDA-9177-93172EA9AC7B}" type="slidenum">
              <a:rPr lang="en-US" smtClean="0"/>
              <a:t>‹#›</a:t>
            </a:fld>
            <a:endParaRPr lang="en-US"/>
          </a:p>
        </p:txBody>
      </p:sp>
      <p:sp>
        <p:nvSpPr>
          <p:cNvPr id="8" name="Subtitle 2"/>
          <p:cNvSpPr>
            <a:spLocks noGrp="1"/>
          </p:cNvSpPr>
          <p:nvPr>
            <p:ph type="subTitle" idx="13"/>
          </p:nvPr>
        </p:nvSpPr>
        <p:spPr>
          <a:xfrm>
            <a:off x="914400" y="5791200"/>
            <a:ext cx="8534400" cy="609600"/>
          </a:xfrm>
          <a:prstGeom prst="rect">
            <a:avLst/>
          </a:prstGeom>
        </p:spPr>
        <p:txBody>
          <a:bodyPr>
            <a:normAutofit/>
          </a:bodyPr>
          <a:lstStyle>
            <a:lvl1pPr marL="0" indent="0" algn="l">
              <a:buNone/>
              <a:defRPr sz="2800">
                <a:solidFill>
                  <a:schemeClr val="tx2">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6189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3200" baseline="0"/>
            </a:lvl1pPr>
            <a:lvl2pPr>
              <a:defRPr sz="2800"/>
            </a:lvl2pPr>
            <a:lvl3pPr>
              <a:defRPr sz="2400"/>
            </a:lvl3pPr>
            <a:lvl4pPr>
              <a:defRPr sz="20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0CEFE64-733A-4DF2-A74C-29951540B322}"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F6299-F1C8-4A19-9E65-FD6364D20CC9}" type="slidenum">
              <a:rPr lang="en-US" smtClean="0"/>
              <a:t>‹#›</a:t>
            </a:fld>
            <a:endParaRPr lang="en-US"/>
          </a:p>
        </p:txBody>
      </p:sp>
      <p:sp>
        <p:nvSpPr>
          <p:cNvPr id="7" name="Title 6"/>
          <p:cNvSpPr>
            <a:spLocks noGrp="1"/>
          </p:cNvSpPr>
          <p:nvPr>
            <p:ph type="title"/>
          </p:nvPr>
        </p:nvSpPr>
        <p:spPr/>
        <p:txBody>
          <a:bodyPr/>
          <a:lstStyle>
            <a:lvl1pPr>
              <a:defRPr>
                <a:solidFill>
                  <a:schemeClr val="accent3"/>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3609693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8596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CEFE64-733A-4DF2-A74C-29951540B322}"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F6299-F1C8-4A19-9E65-FD6364D20CC9}"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3108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binar with Presenter">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a:solidFill>
            <a:schemeClr val="accent1"/>
          </a:solidFill>
        </p:spPr>
        <p:txBody>
          <a:bodyPr>
            <a:normAutofit/>
          </a:bodyPr>
          <a:lstStyle>
            <a:lvl1pPr marL="0" indent="0" algn="ctr">
              <a:buNone/>
              <a:defRPr sz="240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0CEFE64-733A-4DF2-A74C-29951540B322}"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F6299-F1C8-4A19-9E65-FD6364D20CC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Picture Placeholder 9"/>
          <p:cNvSpPr>
            <a:spLocks noGrp="1"/>
          </p:cNvSpPr>
          <p:nvPr>
            <p:ph type="pic" sz="quarter" idx="13"/>
          </p:nvPr>
        </p:nvSpPr>
        <p:spPr>
          <a:xfrm>
            <a:off x="1625600" y="2819400"/>
            <a:ext cx="3352800" cy="3048000"/>
          </a:xfrm>
        </p:spPr>
        <p:txBody>
          <a:bodyPr/>
          <a:lstStyle/>
          <a:p>
            <a:endParaRPr lang="en-US"/>
          </a:p>
        </p:txBody>
      </p:sp>
    </p:spTree>
    <p:extLst>
      <p:ext uri="{BB962C8B-B14F-4D97-AF65-F5344CB8AC3E}">
        <p14:creationId xmlns:p14="http://schemas.microsoft.com/office/powerpoint/2010/main" val="1142117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CEFE64-733A-4DF2-A74C-29951540B322}" type="datetimeFigureOut">
              <a:rPr lang="en-US" smtClean="0"/>
              <a:t>11/18/2021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8F6299-F1C8-4A19-9E65-FD6364D20CC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46221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0CEFE64-733A-4DF2-A74C-29951540B322}" type="datetimeFigureOut">
              <a:rPr lang="en-US" smtClean="0"/>
              <a:t>11/18/2021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8F6299-F1C8-4A19-9E65-FD6364D20CC9}"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85964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EFE64-733A-4DF2-A74C-29951540B322}" type="datetimeFigureOut">
              <a:rPr lang="en-US" smtClean="0"/>
              <a:t>11/18/2021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8F6299-F1C8-4A19-9E65-FD6364D20CC9}" type="slidenum">
              <a:rPr lang="en-US" smtClean="0"/>
              <a:t>‹#›</a:t>
            </a:fld>
            <a:endParaRPr lang="en-US"/>
          </a:p>
        </p:txBody>
      </p:sp>
    </p:spTree>
    <p:extLst>
      <p:ext uri="{BB962C8B-B14F-4D97-AF65-F5344CB8AC3E}">
        <p14:creationId xmlns:p14="http://schemas.microsoft.com/office/powerpoint/2010/main" val="341551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EFE64-733A-4DF2-A74C-29951540B322}"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F6299-F1C8-4A19-9E65-FD6364D20CC9}" type="slidenum">
              <a:rPr lang="en-US" smtClean="0"/>
              <a:t>‹#›</a:t>
            </a:fld>
            <a:endParaRPr lang="en-US"/>
          </a:p>
        </p:txBody>
      </p:sp>
    </p:spTree>
    <p:extLst>
      <p:ext uri="{BB962C8B-B14F-4D97-AF65-F5344CB8AC3E}">
        <p14:creationId xmlns:p14="http://schemas.microsoft.com/office/powerpoint/2010/main" val="412806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EFE64-733A-4DF2-A74C-29951540B322}"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F6299-F1C8-4A19-9E65-FD6364D20CC9}" type="slidenum">
              <a:rPr lang="en-US" smtClean="0"/>
              <a:t>‹#›</a:t>
            </a:fld>
            <a:endParaRPr lang="en-US"/>
          </a:p>
        </p:txBody>
      </p:sp>
    </p:spTree>
    <p:extLst>
      <p:ext uri="{BB962C8B-B14F-4D97-AF65-F5344CB8AC3E}">
        <p14:creationId xmlns:p14="http://schemas.microsoft.com/office/powerpoint/2010/main" val="1897008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84800" y="228600"/>
            <a:ext cx="6502400" cy="960120"/>
          </a:xfrm>
          <a:prstGeom prst="rect">
            <a:avLst/>
          </a:prstGeom>
        </p:spPr>
        <p:txBody>
          <a:bodyPr vert="horz" lIns="91440" tIns="45720" rIns="91440" bIns="45720" rtlCol="0" anchor="t">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1277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00CEFE64-733A-4DF2-A74C-29951540B322}" type="datetimeFigureOut">
              <a:rPr lang="en-US" smtClean="0"/>
              <a:pPr/>
              <a:t>11/18/2021</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D88F6299-F1C8-4A19-9E65-FD6364D20CC9}" type="slidenum">
              <a:rPr lang="en-US" smtClean="0"/>
              <a:pPr/>
              <a:t>‹#›</a:t>
            </a:fld>
            <a:endParaRPr lang="en-US" dirty="0"/>
          </a:p>
        </p:txBody>
      </p:sp>
      <p:pic>
        <p:nvPicPr>
          <p:cNvPr id="8" name="Picture 7"/>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609600" y="188033"/>
            <a:ext cx="3494720" cy="1154200"/>
          </a:xfrm>
          <a:prstGeom prst="rect">
            <a:avLst/>
          </a:prstGeom>
        </p:spPr>
      </p:pic>
    </p:spTree>
    <p:extLst>
      <p:ext uri="{BB962C8B-B14F-4D97-AF65-F5344CB8AC3E}">
        <p14:creationId xmlns:p14="http://schemas.microsoft.com/office/powerpoint/2010/main" val="2598255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96" r:id="rId12"/>
    <p:sldLayoutId id="2147483703" r:id="rId13"/>
    <p:sldLayoutId id="2147483704" r:id="rId14"/>
    <p:sldLayoutId id="2147483705" r:id="rId15"/>
    <p:sldLayoutId id="2147483706" r:id="rId16"/>
    <p:sldLayoutId id="2147483707" r:id="rId17"/>
    <p:sldLayoutId id="2147483708" r:id="rId18"/>
    <p:sldLayoutId id="2147483709" r:id="rId19"/>
  </p:sldLayoutIdLst>
  <p:txStyles>
    <p:titleStyle>
      <a:lvl1pPr algn="r" defTabSz="914400" rtl="0" eaLnBrk="1" latinLnBrk="0" hangingPunct="1">
        <a:spcBef>
          <a:spcPct val="0"/>
        </a:spcBef>
        <a:buNone/>
        <a:defRPr sz="2800" kern="1200" spc="0">
          <a:solidFill>
            <a:schemeClr val="accent3"/>
          </a:solidFill>
          <a:latin typeface="Arial Black" panose="020B0A04020102020204" pitchFamily="34" charset="0"/>
          <a:ea typeface="+mj-ea"/>
          <a:cs typeface="+mj-cs"/>
        </a:defRPr>
      </a:lvl1pPr>
    </p:titleStyle>
    <p:bodyStyle>
      <a:lvl1pPr marL="342900" indent="-342900" algn="l" defTabSz="914400" rtl="0" eaLnBrk="1" latinLnBrk="0" hangingPunct="1">
        <a:spcBef>
          <a:spcPct val="20000"/>
        </a:spcBef>
        <a:buClr>
          <a:schemeClr val="accent3"/>
        </a:buClr>
        <a:buFont typeface="Wingdings" panose="05000000000000000000" pitchFamily="2" charset="2"/>
        <a:buChar char="§"/>
        <a:defRPr sz="2800" kern="1200">
          <a:solidFill>
            <a:schemeClr val="tx2"/>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chemeClr val="accent3"/>
        </a:buClr>
        <a:buFont typeface="Arial" panose="020B0604020202020204" pitchFamily="34" charset="0"/>
        <a:buChar char="•"/>
        <a:defRPr sz="28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chemeClr val="accent3"/>
        </a:buClr>
        <a:buSzPct val="75000"/>
        <a:buFont typeface="Courier New" panose="02070309020205020404" pitchFamily="49" charset="0"/>
        <a:buChar char="o"/>
        <a:defRPr sz="28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chemeClr val="accent3"/>
        </a:buClr>
        <a:buFont typeface="Arial" panose="020B0604020202020204" pitchFamily="34" charset="0"/>
        <a:buChar char="–"/>
        <a:defRPr sz="28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Clr>
          <a:schemeClr val="accent3"/>
        </a:buClr>
        <a:buFont typeface="Arial" panose="020B0604020202020204" pitchFamily="34" charset="0"/>
        <a:buChar char="»"/>
        <a:defRPr sz="28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 name="TextBox 7"/>
          <p:cNvSpPr txBox="1"/>
          <p:nvPr userDrawn="1"/>
        </p:nvSpPr>
        <p:spPr>
          <a:xfrm>
            <a:off x="5208695" y="533400"/>
            <a:ext cx="6969759" cy="369332"/>
          </a:xfrm>
          <a:prstGeom prst="rect">
            <a:avLst/>
          </a:prstGeom>
          <a:noFill/>
        </p:spPr>
        <p:txBody>
          <a:bodyPr wrap="square" rtlCol="0">
            <a:spAutoFit/>
          </a:bodyPr>
          <a:lstStyle/>
          <a:p>
            <a:pPr algn="r"/>
            <a:r>
              <a:rPr lang="en-US" sz="1800" dirty="0" smtClean="0">
                <a:latin typeface="Arial" panose="020B0604020202020204" pitchFamily="34" charset="0"/>
                <a:cs typeface="Arial" panose="020B0604020202020204" pitchFamily="34" charset="0"/>
              </a:rPr>
              <a:t>WILL BEGIN IN A MOMENT</a:t>
            </a:r>
            <a:endParaRPr lang="en-US" sz="1800" dirty="0">
              <a:latin typeface="Arial" panose="020B0604020202020204" pitchFamily="34" charset="0"/>
              <a:cs typeface="Arial" panose="020B0604020202020204" pitchFamily="34" charset="0"/>
            </a:endParaRPr>
          </a:p>
        </p:txBody>
      </p:sp>
      <p:sp>
        <p:nvSpPr>
          <p:cNvPr id="2" name="Title Placeholder 1"/>
          <p:cNvSpPr>
            <a:spLocks noGrp="1"/>
          </p:cNvSpPr>
          <p:nvPr>
            <p:ph type="title"/>
          </p:nvPr>
        </p:nvSpPr>
        <p:spPr>
          <a:xfrm>
            <a:off x="1219200" y="0"/>
            <a:ext cx="10972800" cy="533400"/>
          </a:xfrm>
          <a:prstGeom prst="rect">
            <a:avLst/>
          </a:prstGeom>
        </p:spPr>
        <p:txBody>
          <a:bodyPr vert="horz" lIns="91440" tIns="45720" rIns="91440" bIns="45720" rtlCol="0" anchor="b">
            <a:noAutofit/>
          </a:bodyPr>
          <a:lstStyle/>
          <a:p>
            <a:r>
              <a:rPr lang="en-US" dirty="0" smtClean="0"/>
              <a:t>Click to edit Master title style</a:t>
            </a:r>
            <a:endParaRPr lang="en-US" dirty="0"/>
          </a:p>
        </p:txBody>
      </p:sp>
    </p:spTree>
    <p:extLst>
      <p:ext uri="{BB962C8B-B14F-4D97-AF65-F5344CB8AC3E}">
        <p14:creationId xmlns:p14="http://schemas.microsoft.com/office/powerpoint/2010/main" val="2598255803"/>
      </p:ext>
    </p:extLst>
  </p:cSld>
  <p:clrMap bg1="lt1" tx1="dk1" bg2="lt2" tx2="dk2" accent1="accent1" accent2="accent2" accent3="accent3" accent4="accent4" accent5="accent5" accent6="accent6" hlink="hlink" folHlink="folHlink"/>
  <p:sldLayoutIdLst>
    <p:sldLayoutId id="2147483690" r:id="rId1"/>
  </p:sldLayoutIdLst>
  <p:txStyles>
    <p:titleStyle>
      <a:lvl1pPr algn="r" defTabSz="914400" rtl="0" eaLnBrk="1" latinLnBrk="0" hangingPunct="1">
        <a:spcBef>
          <a:spcPct val="0"/>
        </a:spcBef>
        <a:buNone/>
        <a:defRPr sz="2800" kern="1200">
          <a:solidFill>
            <a:schemeClr val="tx1"/>
          </a:solidFill>
          <a:latin typeface="Arial Black" panose="020B0A040201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sapartners.ed.gov/knowledge-center/library/dear-colleague-letters/2021-06-11/early-implementation-fafsa-simplification-acts-removal-selective-service-and-drug-conviction-requirements-title-iv-eligibilit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sapartners.ed.gov/knowledge-center/library/electronic-announcements/2021-06-11/150-direct-subsidized-loan-limit-electronic-announcement-25-guidance-and-operational-information-repeal-150-subsidized-usage-limit-ea-id-dl-21-0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FAFSA Simplification</a:t>
            </a:r>
            <a:endParaRPr lang="en-US" dirty="0"/>
          </a:p>
        </p:txBody>
      </p:sp>
    </p:spTree>
    <p:extLst>
      <p:ext uri="{BB962C8B-B14F-4D97-AF65-F5344CB8AC3E}">
        <p14:creationId xmlns:p14="http://schemas.microsoft.com/office/powerpoint/2010/main" val="4223036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Goodbye EFC!</a:t>
            </a:r>
          </a:p>
          <a:p>
            <a:pPr lvl="1"/>
            <a:r>
              <a:rPr lang="en-US" dirty="0" smtClean="0"/>
              <a:t>The Expected </a:t>
            </a:r>
            <a:r>
              <a:rPr lang="en-US" dirty="0"/>
              <a:t>Family Contribution </a:t>
            </a:r>
            <a:r>
              <a:rPr lang="en-US" dirty="0">
                <a:solidFill>
                  <a:schemeClr val="accent1"/>
                </a:solidFill>
              </a:rPr>
              <a:t>(EFC</a:t>
            </a:r>
            <a:r>
              <a:rPr lang="en-US" dirty="0" smtClean="0">
                <a:solidFill>
                  <a:schemeClr val="accent1"/>
                </a:solidFill>
              </a:rPr>
              <a:t>) </a:t>
            </a:r>
            <a:r>
              <a:rPr lang="en-US" dirty="0" smtClean="0"/>
              <a:t>becomes the Student </a:t>
            </a:r>
            <a:r>
              <a:rPr lang="en-US" dirty="0"/>
              <a:t>Aid Index </a:t>
            </a:r>
            <a:r>
              <a:rPr lang="en-US" dirty="0">
                <a:solidFill>
                  <a:schemeClr val="accent1"/>
                </a:solidFill>
              </a:rPr>
              <a:t>(SAI</a:t>
            </a:r>
            <a:r>
              <a:rPr lang="en-US" dirty="0" smtClean="0">
                <a:solidFill>
                  <a:schemeClr val="accent1"/>
                </a:solidFill>
              </a:rPr>
              <a:t>)</a:t>
            </a:r>
          </a:p>
          <a:p>
            <a:pPr lvl="2"/>
            <a:r>
              <a:rPr lang="en-US" dirty="0"/>
              <a:t>The term “EFC” can be misleading, since many families incorrectly believe that the EFC is all they pay</a:t>
            </a:r>
          </a:p>
          <a:p>
            <a:r>
              <a:rPr lang="en-US" dirty="0" smtClean="0">
                <a:solidFill>
                  <a:schemeClr val="accent1"/>
                </a:solidFill>
              </a:rPr>
              <a:t>Simplified </a:t>
            </a:r>
            <a:r>
              <a:rPr lang="en-US" dirty="0">
                <a:solidFill>
                  <a:schemeClr val="accent1"/>
                </a:solidFill>
              </a:rPr>
              <a:t>Needs Test </a:t>
            </a:r>
            <a:r>
              <a:rPr lang="en-US" dirty="0"/>
              <a:t>(SNT</a:t>
            </a:r>
            <a:r>
              <a:rPr lang="en-US" dirty="0" smtClean="0"/>
              <a:t>) becomes </a:t>
            </a:r>
            <a:r>
              <a:rPr lang="en-US" dirty="0" smtClean="0">
                <a:solidFill>
                  <a:schemeClr val="accent1"/>
                </a:solidFill>
              </a:rPr>
              <a:t>Applicants </a:t>
            </a:r>
            <a:r>
              <a:rPr lang="en-US" dirty="0">
                <a:solidFill>
                  <a:schemeClr val="accent1"/>
                </a:solidFill>
              </a:rPr>
              <a:t>Exempt from Asset Reporting</a:t>
            </a:r>
          </a:p>
          <a:p>
            <a:endParaRPr lang="en-US" dirty="0"/>
          </a:p>
        </p:txBody>
      </p:sp>
      <p:sp>
        <p:nvSpPr>
          <p:cNvPr id="3" name="Title 2"/>
          <p:cNvSpPr>
            <a:spLocks noGrp="1"/>
          </p:cNvSpPr>
          <p:nvPr>
            <p:ph type="title"/>
          </p:nvPr>
        </p:nvSpPr>
        <p:spPr/>
        <p:txBody>
          <a:bodyPr/>
          <a:lstStyle/>
          <a:p>
            <a:r>
              <a:rPr lang="en-US" dirty="0" smtClean="0"/>
              <a:t>Name Changes</a:t>
            </a:r>
            <a:endParaRPr lang="en-US" dirty="0"/>
          </a:p>
        </p:txBody>
      </p:sp>
    </p:spTree>
    <p:extLst>
      <p:ext uri="{BB962C8B-B14F-4D97-AF65-F5344CB8AC3E}">
        <p14:creationId xmlns:p14="http://schemas.microsoft.com/office/powerpoint/2010/main" val="1402206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Need Analysis &amp; Pell Grant Eligibility </a:t>
            </a:r>
            <a:endParaRPr lang="en-US" dirty="0" smtClean="0"/>
          </a:p>
          <a:p>
            <a:pPr lvl="1"/>
            <a:r>
              <a:rPr lang="en-US" dirty="0" smtClean="0"/>
              <a:t>Expected </a:t>
            </a:r>
            <a:r>
              <a:rPr lang="en-US" dirty="0"/>
              <a:t>Family Contribution (EFC) is now Student Aid Index (SAI) </a:t>
            </a:r>
            <a:endParaRPr lang="en-US" dirty="0" smtClean="0"/>
          </a:p>
          <a:p>
            <a:pPr lvl="1"/>
            <a:r>
              <a:rPr lang="en-US" dirty="0" smtClean="0">
                <a:solidFill>
                  <a:schemeClr val="accent1"/>
                </a:solidFill>
              </a:rPr>
              <a:t>SAI</a:t>
            </a:r>
            <a:r>
              <a:rPr lang="en-US" dirty="0" smtClean="0"/>
              <a:t> </a:t>
            </a:r>
            <a:r>
              <a:rPr lang="en-US" dirty="0"/>
              <a:t>can be as </a:t>
            </a:r>
            <a:r>
              <a:rPr lang="en-US" dirty="0">
                <a:solidFill>
                  <a:schemeClr val="accent1"/>
                </a:solidFill>
              </a:rPr>
              <a:t>low as -$1,500 </a:t>
            </a:r>
            <a:endParaRPr lang="en-US" dirty="0" smtClean="0">
              <a:solidFill>
                <a:schemeClr val="accent1"/>
              </a:solidFill>
            </a:endParaRPr>
          </a:p>
          <a:p>
            <a:pPr lvl="1"/>
            <a:r>
              <a:rPr lang="en-US" dirty="0" smtClean="0"/>
              <a:t>SAI </a:t>
            </a:r>
            <a:r>
              <a:rPr lang="en-US" dirty="0"/>
              <a:t>determines eligibility for all Title IV aid except maximum and minimum Pell grant awards. </a:t>
            </a:r>
            <a:endParaRPr lang="en-US" dirty="0" smtClean="0"/>
          </a:p>
        </p:txBody>
      </p:sp>
      <p:sp>
        <p:nvSpPr>
          <p:cNvPr id="3" name="Title 2"/>
          <p:cNvSpPr>
            <a:spLocks noGrp="1"/>
          </p:cNvSpPr>
          <p:nvPr>
            <p:ph type="title"/>
          </p:nvPr>
        </p:nvSpPr>
        <p:spPr/>
        <p:txBody>
          <a:bodyPr/>
          <a:lstStyle/>
          <a:p>
            <a:r>
              <a:rPr lang="en-US" dirty="0" smtClean="0"/>
              <a:t>Need Analysis</a:t>
            </a:r>
            <a:endParaRPr lang="en-US" dirty="0"/>
          </a:p>
        </p:txBody>
      </p:sp>
    </p:spTree>
    <p:extLst>
      <p:ext uri="{BB962C8B-B14F-4D97-AF65-F5344CB8AC3E}">
        <p14:creationId xmlns:p14="http://schemas.microsoft.com/office/powerpoint/2010/main" val="738021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accent1"/>
                </a:solidFill>
              </a:rPr>
              <a:t>Two Pathways </a:t>
            </a:r>
            <a:r>
              <a:rPr lang="en-US" dirty="0" smtClean="0"/>
              <a:t>to Federal Pell Grant Eligibility </a:t>
            </a:r>
          </a:p>
          <a:p>
            <a:pPr lvl="1"/>
            <a:r>
              <a:rPr lang="en-US" dirty="0" smtClean="0"/>
              <a:t>Formula </a:t>
            </a:r>
            <a:r>
              <a:rPr lang="en-US" dirty="0" smtClean="0">
                <a:solidFill>
                  <a:schemeClr val="accent1"/>
                </a:solidFill>
              </a:rPr>
              <a:t>similar to current formula </a:t>
            </a:r>
            <a:r>
              <a:rPr lang="en-US" dirty="0" smtClean="0"/>
              <a:t>that uses the SAI.</a:t>
            </a:r>
          </a:p>
          <a:p>
            <a:pPr lvl="1"/>
            <a:r>
              <a:rPr lang="en-US" dirty="0" smtClean="0"/>
              <a:t>Second formula overlays the standard formula and is </a:t>
            </a:r>
            <a:r>
              <a:rPr lang="en-US" dirty="0" smtClean="0">
                <a:solidFill>
                  <a:schemeClr val="accent1"/>
                </a:solidFill>
              </a:rPr>
              <a:t>based on the poverty line table</a:t>
            </a:r>
            <a:r>
              <a:rPr lang="en-US" dirty="0" smtClean="0"/>
              <a:t> and is used to determine maximum and minimum Pell eligibility.</a:t>
            </a:r>
          </a:p>
          <a:p>
            <a:endParaRPr lang="en-US" dirty="0" smtClean="0"/>
          </a:p>
          <a:p>
            <a:endParaRPr lang="en-US" dirty="0"/>
          </a:p>
        </p:txBody>
      </p:sp>
      <p:sp>
        <p:nvSpPr>
          <p:cNvPr id="5" name="Title 4"/>
          <p:cNvSpPr>
            <a:spLocks noGrp="1"/>
          </p:cNvSpPr>
          <p:nvPr>
            <p:ph type="title"/>
          </p:nvPr>
        </p:nvSpPr>
        <p:spPr/>
        <p:txBody>
          <a:bodyPr/>
          <a:lstStyle/>
          <a:p>
            <a:r>
              <a:rPr lang="en-US" dirty="0" smtClean="0"/>
              <a:t>Two Pathways to Pell</a:t>
            </a:r>
            <a:endParaRPr lang="en-US" dirty="0"/>
          </a:p>
        </p:txBody>
      </p:sp>
    </p:spTree>
    <p:extLst>
      <p:ext uri="{BB962C8B-B14F-4D97-AF65-F5344CB8AC3E}">
        <p14:creationId xmlns:p14="http://schemas.microsoft.com/office/powerpoint/2010/main" val="1539516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Here’s how it works:</a:t>
            </a:r>
          </a:p>
          <a:p>
            <a:pPr marL="971550" lvl="1" indent="-514350">
              <a:buFont typeface="+mj-lt"/>
              <a:buAutoNum type="arabicPeriod"/>
            </a:pPr>
            <a:r>
              <a:rPr lang="en-US" dirty="0" smtClean="0"/>
              <a:t>Student </a:t>
            </a:r>
            <a:r>
              <a:rPr lang="en-US" dirty="0"/>
              <a:t>is considered for </a:t>
            </a:r>
            <a:r>
              <a:rPr lang="en-US" dirty="0" smtClean="0">
                <a:solidFill>
                  <a:schemeClr val="accent1"/>
                </a:solidFill>
              </a:rPr>
              <a:t>maximum </a:t>
            </a:r>
            <a:r>
              <a:rPr lang="en-US" dirty="0">
                <a:solidFill>
                  <a:schemeClr val="accent1"/>
                </a:solidFill>
              </a:rPr>
              <a:t>Pell first </a:t>
            </a:r>
          </a:p>
          <a:p>
            <a:pPr marL="971550" lvl="1" indent="-514350">
              <a:buFont typeface="+mj-lt"/>
              <a:buAutoNum type="arabicPeriod"/>
            </a:pPr>
            <a:r>
              <a:rPr lang="en-US" dirty="0" smtClean="0"/>
              <a:t>If student doesn’t qualify for maximum Pell, eligibility will be </a:t>
            </a:r>
            <a:r>
              <a:rPr lang="en-US" dirty="0" smtClean="0">
                <a:solidFill>
                  <a:schemeClr val="accent1"/>
                </a:solidFill>
              </a:rPr>
              <a:t>determined based on SAI</a:t>
            </a:r>
            <a:r>
              <a:rPr lang="en-US" dirty="0" smtClean="0"/>
              <a:t>: </a:t>
            </a:r>
            <a:endParaRPr lang="en-US" dirty="0"/>
          </a:p>
          <a:p>
            <a:pPr lvl="3">
              <a:buFont typeface="Arial" panose="020B0604020202020204" pitchFamily="34" charset="0"/>
              <a:buChar char="•"/>
            </a:pPr>
            <a:r>
              <a:rPr lang="en-US" dirty="0" smtClean="0"/>
              <a:t>[</a:t>
            </a:r>
            <a:r>
              <a:rPr lang="en-US" dirty="0"/>
              <a:t>Maximum Pell amount - SAI = Pell amount] </a:t>
            </a:r>
          </a:p>
          <a:p>
            <a:pPr marL="971550" lvl="1" indent="-514350">
              <a:buFont typeface="+mj-lt"/>
              <a:buAutoNum type="arabicPeriod"/>
            </a:pPr>
            <a:r>
              <a:rPr lang="en-US" dirty="0"/>
              <a:t>If </a:t>
            </a:r>
            <a:r>
              <a:rPr lang="en-US" dirty="0" smtClean="0"/>
              <a:t>student doesn’t qualify for </a:t>
            </a:r>
            <a:r>
              <a:rPr lang="en-US" dirty="0"/>
              <a:t>the maximum Pell and no Pell awarded from the SAI calculation, student is considered for </a:t>
            </a:r>
            <a:r>
              <a:rPr lang="en-US" dirty="0">
                <a:solidFill>
                  <a:schemeClr val="accent1"/>
                </a:solidFill>
              </a:rPr>
              <a:t>minimum Pell</a:t>
            </a:r>
            <a:r>
              <a:rPr lang="en-US" dirty="0"/>
              <a:t>.</a:t>
            </a:r>
          </a:p>
          <a:p>
            <a:pPr marL="1714500" lvl="6" indent="-342900">
              <a:buClr>
                <a:schemeClr val="accent3"/>
              </a:buClr>
            </a:pPr>
            <a:r>
              <a:rPr lang="en-US" dirty="0" smtClean="0">
                <a:solidFill>
                  <a:schemeClr val="tx2"/>
                </a:solidFill>
                <a:latin typeface="Arial" panose="020B0604020202020204" pitchFamily="34" charset="0"/>
                <a:cs typeface="Arial" panose="020B0604020202020204" pitchFamily="34" charset="0"/>
              </a:rPr>
              <a:t>Based </a:t>
            </a:r>
            <a:r>
              <a:rPr lang="en-US" dirty="0">
                <a:solidFill>
                  <a:schemeClr val="tx2"/>
                </a:solidFill>
                <a:latin typeface="Arial" panose="020B0604020202020204" pitchFamily="34" charset="0"/>
                <a:cs typeface="Arial" panose="020B0604020202020204" pitchFamily="34" charset="0"/>
              </a:rPr>
              <a:t>on # of parents in </a:t>
            </a:r>
            <a:r>
              <a:rPr lang="en-US" dirty="0" smtClean="0">
                <a:solidFill>
                  <a:schemeClr val="tx2"/>
                </a:solidFill>
                <a:latin typeface="Arial" panose="020B0604020202020204" pitchFamily="34" charset="0"/>
                <a:cs typeface="Arial" panose="020B0604020202020204" pitchFamily="34" charset="0"/>
              </a:rPr>
              <a:t>household </a:t>
            </a:r>
            <a:r>
              <a:rPr lang="en-US" dirty="0">
                <a:solidFill>
                  <a:schemeClr val="tx2"/>
                </a:solidFill>
                <a:latin typeface="Arial" panose="020B0604020202020204" pitchFamily="34" charset="0"/>
                <a:cs typeface="Arial" panose="020B0604020202020204" pitchFamily="34" charset="0"/>
              </a:rPr>
              <a:t>and AGI vs. </a:t>
            </a:r>
            <a:r>
              <a:rPr lang="en-US" dirty="0" smtClean="0">
                <a:solidFill>
                  <a:schemeClr val="tx2"/>
                </a:solidFill>
                <a:latin typeface="Arial" panose="020B0604020202020204" pitchFamily="34" charset="0"/>
                <a:cs typeface="Arial" panose="020B0604020202020204" pitchFamily="34" charset="0"/>
              </a:rPr>
              <a:t>poverty</a:t>
            </a:r>
          </a:p>
          <a:p>
            <a:pPr marL="1714500" lvl="6" indent="-342900">
              <a:buClr>
                <a:schemeClr val="accent3"/>
              </a:buClr>
            </a:pPr>
            <a:r>
              <a:rPr lang="en-US" dirty="0" smtClean="0">
                <a:solidFill>
                  <a:schemeClr val="tx2"/>
                </a:solidFill>
                <a:latin typeface="Arial" panose="020B0604020202020204" pitchFamily="34" charset="0"/>
                <a:cs typeface="Arial" panose="020B0604020202020204" pitchFamily="34" charset="0"/>
              </a:rPr>
              <a:t>Minimum </a:t>
            </a:r>
            <a:r>
              <a:rPr lang="en-US" dirty="0">
                <a:solidFill>
                  <a:schemeClr val="tx2"/>
                </a:solidFill>
                <a:latin typeface="Arial" panose="020B0604020202020204" pitchFamily="34" charset="0"/>
                <a:cs typeface="Arial" panose="020B0604020202020204" pitchFamily="34" charset="0"/>
              </a:rPr>
              <a:t>Pell Grant = 10% of Maximum Pell Grant</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a:p>
            <a:pPr lvl="1"/>
            <a:endParaRPr lang="en-US" sz="4900" dirty="0"/>
          </a:p>
          <a:p>
            <a:endParaRPr lang="en-US" dirty="0"/>
          </a:p>
        </p:txBody>
      </p:sp>
      <p:sp>
        <p:nvSpPr>
          <p:cNvPr id="3" name="Title 2"/>
          <p:cNvSpPr>
            <a:spLocks noGrp="1"/>
          </p:cNvSpPr>
          <p:nvPr>
            <p:ph type="title"/>
          </p:nvPr>
        </p:nvSpPr>
        <p:spPr/>
        <p:txBody>
          <a:bodyPr/>
          <a:lstStyle/>
          <a:p>
            <a:r>
              <a:rPr lang="en-US" dirty="0" smtClean="0"/>
              <a:t>Determine Pell Eligibility</a:t>
            </a:r>
            <a:endParaRPr lang="en-US" dirty="0"/>
          </a:p>
        </p:txBody>
      </p:sp>
    </p:spTree>
    <p:extLst>
      <p:ext uri="{BB962C8B-B14F-4D97-AF65-F5344CB8AC3E}">
        <p14:creationId xmlns:p14="http://schemas.microsoft.com/office/powerpoint/2010/main" val="4184311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Who qualifies for the maximum Pell Grant?</a:t>
            </a:r>
          </a:p>
          <a:p>
            <a:pPr lvl="1"/>
            <a:r>
              <a:rPr lang="en-US" dirty="0" smtClean="0">
                <a:solidFill>
                  <a:schemeClr val="accent1"/>
                </a:solidFill>
              </a:rPr>
              <a:t>Federal Tax </a:t>
            </a:r>
            <a:r>
              <a:rPr lang="en-US" dirty="0" err="1" smtClean="0">
                <a:solidFill>
                  <a:schemeClr val="accent1"/>
                </a:solidFill>
              </a:rPr>
              <a:t>Nonfilers</a:t>
            </a:r>
            <a:r>
              <a:rPr lang="en-US" dirty="0" smtClean="0">
                <a:solidFill>
                  <a:schemeClr val="accent1"/>
                </a:solidFill>
              </a:rPr>
              <a:t> </a:t>
            </a:r>
            <a:r>
              <a:rPr lang="en-US" dirty="0" smtClean="0"/>
              <a:t>- dependent </a:t>
            </a:r>
            <a:r>
              <a:rPr lang="en-US" dirty="0"/>
              <a:t>children of </a:t>
            </a:r>
            <a:r>
              <a:rPr lang="en-US" dirty="0" err="1"/>
              <a:t>nonfiling</a:t>
            </a:r>
            <a:r>
              <a:rPr lang="en-US" dirty="0"/>
              <a:t> parent(s</a:t>
            </a:r>
            <a:r>
              <a:rPr lang="en-US" dirty="0" smtClean="0"/>
              <a:t>) </a:t>
            </a:r>
            <a:r>
              <a:rPr lang="en-US" dirty="0"/>
              <a:t>and </a:t>
            </a:r>
            <a:r>
              <a:rPr lang="en-US" dirty="0" smtClean="0"/>
              <a:t>independent </a:t>
            </a:r>
            <a:r>
              <a:rPr lang="en-US" dirty="0"/>
              <a:t>student (and spouse, if applicable) </a:t>
            </a:r>
            <a:r>
              <a:rPr lang="en-US" dirty="0" err="1" smtClean="0"/>
              <a:t>nonfilers</a:t>
            </a:r>
            <a:endParaRPr lang="en-US" dirty="0" smtClean="0"/>
          </a:p>
          <a:p>
            <a:pPr lvl="2"/>
            <a:r>
              <a:rPr lang="en-US" dirty="0" smtClean="0"/>
              <a:t>Student Aid Index will be set to </a:t>
            </a:r>
            <a:r>
              <a:rPr lang="en-US" dirty="0" smtClean="0">
                <a:solidFill>
                  <a:schemeClr val="accent1"/>
                </a:solidFill>
              </a:rPr>
              <a:t>-1,500</a:t>
            </a:r>
            <a:endParaRPr lang="en-US" dirty="0">
              <a:solidFill>
                <a:schemeClr val="accent1"/>
              </a:solidFill>
            </a:endParaRPr>
          </a:p>
          <a:p>
            <a:pPr lvl="1"/>
            <a:r>
              <a:rPr lang="en-US" dirty="0" smtClean="0">
                <a:solidFill>
                  <a:schemeClr val="accent1"/>
                </a:solidFill>
              </a:rPr>
              <a:t>Children </a:t>
            </a:r>
            <a:r>
              <a:rPr lang="en-US" dirty="0">
                <a:solidFill>
                  <a:schemeClr val="accent1"/>
                </a:solidFill>
              </a:rPr>
              <a:t>of certain deceased veterans and public safety officers</a:t>
            </a:r>
          </a:p>
          <a:p>
            <a:pPr lvl="2"/>
            <a:r>
              <a:rPr lang="en-US" dirty="0" smtClean="0"/>
              <a:t>Students </a:t>
            </a:r>
            <a:r>
              <a:rPr lang="en-US" dirty="0"/>
              <a:t>under age 33 whose parent died serving in the armed forces after Sept. </a:t>
            </a:r>
            <a:r>
              <a:rPr lang="en-US" dirty="0" smtClean="0"/>
              <a:t>11, 2001</a:t>
            </a:r>
            <a:endParaRPr lang="en-US" dirty="0"/>
          </a:p>
          <a:p>
            <a:pPr lvl="2"/>
            <a:r>
              <a:rPr lang="en-US" dirty="0" smtClean="0"/>
              <a:t>Students </a:t>
            </a:r>
            <a:r>
              <a:rPr lang="en-US" dirty="0"/>
              <a:t>under age 33 whose parent died in the line of duty as a public safety </a:t>
            </a:r>
            <a:r>
              <a:rPr lang="en-US" dirty="0" smtClean="0"/>
              <a:t>officer</a:t>
            </a:r>
            <a:endParaRPr lang="en-US" dirty="0"/>
          </a:p>
        </p:txBody>
      </p:sp>
      <p:sp>
        <p:nvSpPr>
          <p:cNvPr id="3" name="Title 2"/>
          <p:cNvSpPr>
            <a:spLocks noGrp="1"/>
          </p:cNvSpPr>
          <p:nvPr>
            <p:ph type="title"/>
          </p:nvPr>
        </p:nvSpPr>
        <p:spPr/>
        <p:txBody>
          <a:bodyPr/>
          <a:lstStyle/>
          <a:p>
            <a:r>
              <a:rPr lang="en-US" dirty="0" smtClean="0"/>
              <a:t>Maximum Pell Grant Eligibility</a:t>
            </a:r>
            <a:endParaRPr lang="en-US" dirty="0"/>
          </a:p>
        </p:txBody>
      </p:sp>
    </p:spTree>
    <p:extLst>
      <p:ext uri="{BB962C8B-B14F-4D97-AF65-F5344CB8AC3E}">
        <p14:creationId xmlns:p14="http://schemas.microsoft.com/office/powerpoint/2010/main" val="172171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600201"/>
            <a:ext cx="11201400" cy="2971799"/>
          </a:xfrm>
        </p:spPr>
        <p:txBody>
          <a:bodyPr>
            <a:normAutofit fontScale="62500" lnSpcReduction="20000"/>
          </a:bodyPr>
          <a:lstStyle/>
          <a:p>
            <a:r>
              <a:rPr lang="en-US" dirty="0" smtClean="0"/>
              <a:t>Students qualifying based on </a:t>
            </a:r>
            <a:r>
              <a:rPr lang="en-US" dirty="0" smtClean="0"/>
              <a:t>income (</a:t>
            </a:r>
            <a:r>
              <a:rPr lang="en-US" dirty="0" smtClean="0"/>
              <a:t>by </a:t>
            </a:r>
            <a:r>
              <a:rPr lang="en-US" dirty="0"/>
              <a:t>dependency status, # of parents - if dependent, dependents and marital status – if independent</a:t>
            </a:r>
            <a:r>
              <a:rPr lang="en-US" dirty="0" smtClean="0"/>
              <a:t>).</a:t>
            </a:r>
            <a:endParaRPr lang="en-US" dirty="0"/>
          </a:p>
          <a:p>
            <a:pPr lvl="1"/>
            <a:r>
              <a:rPr lang="en-US" sz="3200" dirty="0">
                <a:solidFill>
                  <a:schemeClr val="accent1"/>
                </a:solidFill>
              </a:rPr>
              <a:t>Dependent </a:t>
            </a:r>
            <a:r>
              <a:rPr lang="en-US" sz="3200" dirty="0"/>
              <a:t>students with parents who are </a:t>
            </a:r>
            <a:r>
              <a:rPr lang="en-US" sz="3200" dirty="0">
                <a:solidFill>
                  <a:schemeClr val="accent1"/>
                </a:solidFill>
              </a:rPr>
              <a:t>not single parents </a:t>
            </a:r>
            <a:r>
              <a:rPr lang="en-US" sz="3200" dirty="0"/>
              <a:t>whose parent AGI is below </a:t>
            </a:r>
            <a:r>
              <a:rPr lang="en-US" sz="3200" dirty="0">
                <a:solidFill>
                  <a:schemeClr val="accent1"/>
                </a:solidFill>
              </a:rPr>
              <a:t>175% </a:t>
            </a:r>
            <a:r>
              <a:rPr lang="en-US" sz="3200" dirty="0"/>
              <a:t>of the poverty level </a:t>
            </a:r>
            <a:endParaRPr lang="en-US" sz="3200" dirty="0" smtClean="0"/>
          </a:p>
          <a:p>
            <a:pPr lvl="1"/>
            <a:r>
              <a:rPr lang="en-US" sz="3200" dirty="0">
                <a:solidFill>
                  <a:schemeClr val="accent1"/>
                </a:solidFill>
              </a:rPr>
              <a:t>Dependent</a:t>
            </a:r>
            <a:r>
              <a:rPr lang="en-US" sz="3200" dirty="0"/>
              <a:t> children of a </a:t>
            </a:r>
            <a:r>
              <a:rPr lang="en-US" sz="3200" dirty="0">
                <a:solidFill>
                  <a:schemeClr val="accent1"/>
                </a:solidFill>
              </a:rPr>
              <a:t>single parent </a:t>
            </a:r>
            <a:r>
              <a:rPr lang="en-US" sz="3200" dirty="0"/>
              <a:t>whose parent AGI is below </a:t>
            </a:r>
            <a:r>
              <a:rPr lang="en-US" sz="3200" dirty="0">
                <a:solidFill>
                  <a:schemeClr val="accent1"/>
                </a:solidFill>
              </a:rPr>
              <a:t>225% </a:t>
            </a:r>
            <a:r>
              <a:rPr lang="en-US" sz="3200" dirty="0"/>
              <a:t>of the poverty </a:t>
            </a:r>
            <a:r>
              <a:rPr lang="en-US" sz="3200" dirty="0" smtClean="0"/>
              <a:t>level</a:t>
            </a:r>
            <a:endParaRPr lang="en-US" sz="3200" dirty="0"/>
          </a:p>
          <a:p>
            <a:pPr lvl="1"/>
            <a:r>
              <a:rPr lang="en-US" sz="3200" dirty="0">
                <a:solidFill>
                  <a:schemeClr val="accent1"/>
                </a:solidFill>
              </a:rPr>
              <a:t>Independent</a:t>
            </a:r>
            <a:r>
              <a:rPr lang="en-US" sz="3200" dirty="0"/>
              <a:t> students who are </a:t>
            </a:r>
            <a:r>
              <a:rPr lang="en-US" sz="3200" dirty="0">
                <a:solidFill>
                  <a:schemeClr val="accent1"/>
                </a:solidFill>
              </a:rPr>
              <a:t>not single parents </a:t>
            </a:r>
            <a:r>
              <a:rPr lang="en-US" sz="3200" dirty="0"/>
              <a:t>whose student AGI is below </a:t>
            </a:r>
            <a:r>
              <a:rPr lang="en-US" sz="3200" dirty="0">
                <a:solidFill>
                  <a:schemeClr val="accent1"/>
                </a:solidFill>
              </a:rPr>
              <a:t>175% </a:t>
            </a:r>
            <a:r>
              <a:rPr lang="en-US" sz="3200" dirty="0"/>
              <a:t>of the poverty level</a:t>
            </a:r>
          </a:p>
          <a:p>
            <a:pPr lvl="1"/>
            <a:r>
              <a:rPr lang="en-US" sz="3200" dirty="0" smtClean="0">
                <a:solidFill>
                  <a:schemeClr val="accent1"/>
                </a:solidFill>
              </a:rPr>
              <a:t>Independent </a:t>
            </a:r>
            <a:r>
              <a:rPr lang="en-US" sz="3200" dirty="0"/>
              <a:t>students who </a:t>
            </a:r>
            <a:r>
              <a:rPr lang="en-US" sz="3200" dirty="0" smtClean="0"/>
              <a:t>are </a:t>
            </a:r>
            <a:r>
              <a:rPr lang="en-US" sz="3200" dirty="0">
                <a:solidFill>
                  <a:schemeClr val="accent1"/>
                </a:solidFill>
              </a:rPr>
              <a:t>single parents </a:t>
            </a:r>
            <a:r>
              <a:rPr lang="en-US" sz="3200" dirty="0"/>
              <a:t>and whose student AGI is below </a:t>
            </a:r>
            <a:r>
              <a:rPr lang="en-US" sz="3200" dirty="0">
                <a:solidFill>
                  <a:schemeClr val="accent1"/>
                </a:solidFill>
              </a:rPr>
              <a:t>225% </a:t>
            </a:r>
            <a:r>
              <a:rPr lang="en-US" sz="3200" dirty="0" smtClean="0"/>
              <a:t>of the </a:t>
            </a:r>
            <a:r>
              <a:rPr lang="en-US" sz="3200" dirty="0"/>
              <a:t>poverty </a:t>
            </a:r>
            <a:r>
              <a:rPr lang="en-US" sz="3200" dirty="0" smtClean="0"/>
              <a:t>level</a:t>
            </a:r>
            <a:endParaRPr lang="en-US" sz="3200" dirty="0"/>
          </a:p>
        </p:txBody>
      </p:sp>
      <p:sp>
        <p:nvSpPr>
          <p:cNvPr id="3" name="Title 2"/>
          <p:cNvSpPr>
            <a:spLocks noGrp="1"/>
          </p:cNvSpPr>
          <p:nvPr>
            <p:ph type="title"/>
          </p:nvPr>
        </p:nvSpPr>
        <p:spPr/>
        <p:txBody>
          <a:bodyPr/>
          <a:lstStyle/>
          <a:p>
            <a:r>
              <a:rPr lang="en-US" dirty="0" smtClean="0"/>
              <a:t>Maximum Pell Grant Eligibility continued….</a:t>
            </a:r>
            <a:endParaRPr lang="en-US" dirty="0"/>
          </a:p>
        </p:txBody>
      </p:sp>
      <p:pic>
        <p:nvPicPr>
          <p:cNvPr id="4" name="Picture 3"/>
          <p:cNvPicPr>
            <a:picLocks noChangeAspect="1"/>
          </p:cNvPicPr>
          <p:nvPr/>
        </p:nvPicPr>
        <p:blipFill rotWithShape="1">
          <a:blip r:embed="rId3"/>
          <a:srcRect l="1695" t="7538" r="27018" b="9260"/>
          <a:stretch/>
        </p:blipFill>
        <p:spPr>
          <a:xfrm>
            <a:off x="2514600" y="4169467"/>
            <a:ext cx="7644506" cy="2688533"/>
          </a:xfrm>
          <a:prstGeom prst="rect">
            <a:avLst/>
          </a:prstGeom>
        </p:spPr>
      </p:pic>
    </p:spTree>
    <p:extLst>
      <p:ext uri="{BB962C8B-B14F-4D97-AF65-F5344CB8AC3E}">
        <p14:creationId xmlns:p14="http://schemas.microsoft.com/office/powerpoint/2010/main" val="1481875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If </a:t>
            </a:r>
            <a:r>
              <a:rPr lang="en-US" dirty="0" smtClean="0">
                <a:solidFill>
                  <a:schemeClr val="accent1"/>
                </a:solidFill>
              </a:rPr>
              <a:t>not eligible for maximum Pell</a:t>
            </a:r>
            <a:r>
              <a:rPr lang="en-US" dirty="0" smtClean="0"/>
              <a:t>, eligibility will be determined </a:t>
            </a:r>
            <a:r>
              <a:rPr lang="en-US" dirty="0" smtClean="0">
                <a:solidFill>
                  <a:schemeClr val="accent1"/>
                </a:solidFill>
              </a:rPr>
              <a:t>based on the Student Aid Index </a:t>
            </a:r>
            <a:r>
              <a:rPr lang="en-US" dirty="0" smtClean="0"/>
              <a:t>(SAI). </a:t>
            </a:r>
            <a:endParaRPr lang="en-US" dirty="0"/>
          </a:p>
          <a:p>
            <a:pPr lvl="1"/>
            <a:r>
              <a:rPr lang="en-US" dirty="0" smtClean="0"/>
              <a:t>[Maximum </a:t>
            </a:r>
            <a:r>
              <a:rPr lang="en-US" dirty="0"/>
              <a:t>Pell amount - SAI = Pell amount] </a:t>
            </a:r>
          </a:p>
          <a:p>
            <a:pPr lvl="1"/>
            <a:r>
              <a:rPr lang="en-US" dirty="0" smtClean="0"/>
              <a:t>For example, assume:</a:t>
            </a:r>
          </a:p>
          <a:p>
            <a:pPr lvl="2"/>
            <a:r>
              <a:rPr lang="en-US" dirty="0" smtClean="0"/>
              <a:t>Maximum Pell = $6,495</a:t>
            </a:r>
          </a:p>
          <a:p>
            <a:pPr lvl="2"/>
            <a:r>
              <a:rPr lang="en-US" dirty="0" smtClean="0"/>
              <a:t>SAI = 4,250  </a:t>
            </a:r>
            <a:endParaRPr lang="en-US" dirty="0"/>
          </a:p>
          <a:p>
            <a:pPr lvl="2"/>
            <a:r>
              <a:rPr lang="en-US" dirty="0" smtClean="0"/>
              <a:t>$6,495 – 4,250 = $2,245 in Pell eligibility</a:t>
            </a:r>
            <a:endParaRPr lang="en-US" dirty="0"/>
          </a:p>
          <a:p>
            <a:pPr marL="0" indent="0">
              <a:buNone/>
            </a:pPr>
            <a:endParaRPr lang="en-US" dirty="0"/>
          </a:p>
        </p:txBody>
      </p:sp>
      <p:sp>
        <p:nvSpPr>
          <p:cNvPr id="3" name="Title 2"/>
          <p:cNvSpPr>
            <a:spLocks noGrp="1"/>
          </p:cNvSpPr>
          <p:nvPr>
            <p:ph type="title"/>
          </p:nvPr>
        </p:nvSpPr>
        <p:spPr/>
        <p:txBody>
          <a:bodyPr/>
          <a:lstStyle/>
          <a:p>
            <a:r>
              <a:rPr lang="en-US" dirty="0" smtClean="0"/>
              <a:t>Pell Eligibility Based on the SAI</a:t>
            </a:r>
            <a:endParaRPr lang="en-US" dirty="0"/>
          </a:p>
        </p:txBody>
      </p:sp>
    </p:spTree>
    <p:extLst>
      <p:ext uri="{BB962C8B-B14F-4D97-AF65-F5344CB8AC3E}">
        <p14:creationId xmlns:p14="http://schemas.microsoft.com/office/powerpoint/2010/main" val="311669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1"/>
            <a:ext cx="10924146" cy="4525963"/>
          </a:xfrm>
        </p:spPr>
        <p:txBody>
          <a:bodyPr/>
          <a:lstStyle/>
          <a:p>
            <a:r>
              <a:rPr lang="en-US" sz="3000" dirty="0"/>
              <a:t>If </a:t>
            </a:r>
            <a:r>
              <a:rPr lang="en-US" sz="3000" dirty="0" smtClean="0">
                <a:solidFill>
                  <a:schemeClr val="accent1"/>
                </a:solidFill>
              </a:rPr>
              <a:t>not eligible for the maximum </a:t>
            </a:r>
            <a:r>
              <a:rPr lang="en-US" sz="3000" dirty="0">
                <a:solidFill>
                  <a:schemeClr val="accent1"/>
                </a:solidFill>
              </a:rPr>
              <a:t>Pell and no Pell </a:t>
            </a:r>
            <a:r>
              <a:rPr lang="en-US" sz="3000" dirty="0" smtClean="0">
                <a:solidFill>
                  <a:schemeClr val="accent1"/>
                </a:solidFill>
              </a:rPr>
              <a:t>awarded </a:t>
            </a:r>
            <a:r>
              <a:rPr lang="en-US" sz="3000" dirty="0">
                <a:solidFill>
                  <a:schemeClr val="accent1"/>
                </a:solidFill>
              </a:rPr>
              <a:t>from the SAI</a:t>
            </a:r>
            <a:r>
              <a:rPr lang="en-US" sz="3000" dirty="0"/>
              <a:t> calculation, student is considered for </a:t>
            </a:r>
            <a:r>
              <a:rPr lang="en-US" sz="3000" dirty="0">
                <a:solidFill>
                  <a:schemeClr val="accent1"/>
                </a:solidFill>
              </a:rPr>
              <a:t>minimum </a:t>
            </a:r>
            <a:r>
              <a:rPr lang="en-US" sz="3000" dirty="0" smtClean="0">
                <a:solidFill>
                  <a:schemeClr val="accent1"/>
                </a:solidFill>
              </a:rPr>
              <a:t>Pell</a:t>
            </a:r>
            <a:r>
              <a:rPr lang="en-US" sz="3000" dirty="0" smtClean="0"/>
              <a:t>.</a:t>
            </a:r>
            <a:endParaRPr lang="en-US" sz="3000" dirty="0"/>
          </a:p>
          <a:p>
            <a:pPr lvl="1"/>
            <a:r>
              <a:rPr lang="en-US" sz="2200" dirty="0" smtClean="0"/>
              <a:t>Based </a:t>
            </a:r>
            <a:r>
              <a:rPr lang="en-US" sz="2200" dirty="0"/>
              <a:t>on </a:t>
            </a:r>
            <a:r>
              <a:rPr lang="en-US" sz="2200" dirty="0" smtClean="0"/>
              <a:t>income (by dependency status, # </a:t>
            </a:r>
            <a:r>
              <a:rPr lang="en-US" sz="2200" dirty="0"/>
              <a:t>of parents </a:t>
            </a:r>
            <a:r>
              <a:rPr lang="en-US" sz="2200" dirty="0" smtClean="0"/>
              <a:t>- if dependent, dependents and marital status – if independent). </a:t>
            </a:r>
            <a:endParaRPr lang="en-US" sz="2200" dirty="0" smtClean="0"/>
          </a:p>
          <a:p>
            <a:pPr lvl="2"/>
            <a:r>
              <a:rPr lang="en-US" sz="2200" dirty="0"/>
              <a:t>	</a:t>
            </a:r>
          </a:p>
        </p:txBody>
      </p:sp>
      <p:sp>
        <p:nvSpPr>
          <p:cNvPr id="3" name="Title 2"/>
          <p:cNvSpPr>
            <a:spLocks noGrp="1"/>
          </p:cNvSpPr>
          <p:nvPr>
            <p:ph type="title"/>
          </p:nvPr>
        </p:nvSpPr>
        <p:spPr/>
        <p:txBody>
          <a:bodyPr/>
          <a:lstStyle/>
          <a:p>
            <a:r>
              <a:rPr lang="en-US" dirty="0" smtClean="0"/>
              <a:t>Pell Eligibility Based on Minimum Pell</a:t>
            </a:r>
            <a:endParaRPr lang="en-US" dirty="0"/>
          </a:p>
        </p:txBody>
      </p:sp>
      <p:pic>
        <p:nvPicPr>
          <p:cNvPr id="4" name="Picture 3"/>
          <p:cNvPicPr>
            <a:picLocks noChangeAspect="1"/>
          </p:cNvPicPr>
          <p:nvPr/>
        </p:nvPicPr>
        <p:blipFill rotWithShape="1">
          <a:blip r:embed="rId3"/>
          <a:srcRect l="1695" t="7538" r="1695" b="9260"/>
          <a:stretch/>
        </p:blipFill>
        <p:spPr>
          <a:xfrm>
            <a:off x="963053" y="3473288"/>
            <a:ext cx="10570693" cy="2743200"/>
          </a:xfrm>
          <a:prstGeom prst="rect">
            <a:avLst/>
          </a:prstGeom>
        </p:spPr>
      </p:pic>
      <p:sp>
        <p:nvSpPr>
          <p:cNvPr id="5" name="Rectangle 4"/>
          <p:cNvSpPr/>
          <p:nvPr/>
        </p:nvSpPr>
        <p:spPr>
          <a:xfrm>
            <a:off x="2536089" y="6306812"/>
            <a:ext cx="7071167" cy="461665"/>
          </a:xfrm>
          <a:prstGeom prst="rect">
            <a:avLst/>
          </a:prstGeom>
        </p:spPr>
        <p:txBody>
          <a:bodyPr wrap="none">
            <a:spAutoFit/>
          </a:bodyPr>
          <a:lstStyle/>
          <a:p>
            <a:r>
              <a:rPr lang="en-US" sz="2400" dirty="0">
                <a:solidFill>
                  <a:schemeClr val="tx2"/>
                </a:solidFill>
                <a:latin typeface="Arial" panose="020B0604020202020204" pitchFamily="34" charset="0"/>
                <a:cs typeface="Arial" panose="020B0604020202020204" pitchFamily="34" charset="0"/>
              </a:rPr>
              <a:t>Minimum Pell Grant = 10% of Maximum Pell Grant</a:t>
            </a:r>
          </a:p>
        </p:txBody>
      </p:sp>
    </p:spTree>
    <p:extLst>
      <p:ext uri="{BB962C8B-B14F-4D97-AF65-F5344CB8AC3E}">
        <p14:creationId xmlns:p14="http://schemas.microsoft.com/office/powerpoint/2010/main" val="594453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a:srcRect l="1032" r="1919"/>
          <a:stretch/>
        </p:blipFill>
        <p:spPr>
          <a:xfrm>
            <a:off x="2286001" y="1676400"/>
            <a:ext cx="7664470" cy="5105400"/>
          </a:xfrm>
          <a:prstGeom prst="rect">
            <a:avLst/>
          </a:prstGeom>
          <a:ln>
            <a:solidFill>
              <a:schemeClr val="tx2"/>
            </a:solidFill>
          </a:ln>
        </p:spPr>
      </p:pic>
      <p:sp>
        <p:nvSpPr>
          <p:cNvPr id="3" name="Title 2"/>
          <p:cNvSpPr>
            <a:spLocks noGrp="1"/>
          </p:cNvSpPr>
          <p:nvPr>
            <p:ph type="title"/>
          </p:nvPr>
        </p:nvSpPr>
        <p:spPr/>
        <p:txBody>
          <a:bodyPr>
            <a:normAutofit fontScale="90000"/>
          </a:bodyPr>
          <a:lstStyle/>
          <a:p>
            <a:r>
              <a:rPr lang="en-US" dirty="0" smtClean="0"/>
              <a:t>Poverty Tables and Pell Grant Eligibility</a:t>
            </a:r>
            <a:br>
              <a:rPr lang="en-US" dirty="0" smtClean="0"/>
            </a:br>
            <a:endParaRPr lang="en-US" dirty="0"/>
          </a:p>
        </p:txBody>
      </p:sp>
    </p:spTree>
    <p:extLst>
      <p:ext uri="{BB962C8B-B14F-4D97-AF65-F5344CB8AC3E}">
        <p14:creationId xmlns:p14="http://schemas.microsoft.com/office/powerpoint/2010/main" val="9035258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pic>
        <p:nvPicPr>
          <p:cNvPr id="6" name="Picture 5"/>
          <p:cNvPicPr>
            <a:picLocks noChangeAspect="1"/>
          </p:cNvPicPr>
          <p:nvPr/>
        </p:nvPicPr>
        <p:blipFill>
          <a:blip r:embed="rId3"/>
          <a:stretch>
            <a:fillRect/>
          </a:stretch>
        </p:blipFill>
        <p:spPr>
          <a:xfrm>
            <a:off x="0" y="-61913"/>
            <a:ext cx="12192000" cy="6981825"/>
          </a:xfrm>
          <a:prstGeom prst="rect">
            <a:avLst/>
          </a:prstGeom>
        </p:spPr>
      </p:pic>
    </p:spTree>
    <p:extLst>
      <p:ext uri="{BB962C8B-B14F-4D97-AF65-F5344CB8AC3E}">
        <p14:creationId xmlns:p14="http://schemas.microsoft.com/office/powerpoint/2010/main" val="3473534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4219" y="1600200"/>
            <a:ext cx="6213781" cy="4525963"/>
          </a:xfrm>
        </p:spPr>
        <p:txBody>
          <a:bodyPr>
            <a:normAutofit fontScale="85000" lnSpcReduction="20000"/>
          </a:bodyPr>
          <a:lstStyle/>
          <a:p>
            <a:pPr>
              <a:spcBef>
                <a:spcPts val="1200"/>
              </a:spcBef>
            </a:pPr>
            <a:r>
              <a:rPr lang="en-US" sz="3100" dirty="0" smtClean="0"/>
              <a:t>Omnibus legislation passed on December 21, 2020. It incorporated elements of Sen. Alexander’s previous FAFSA simplification legislation. </a:t>
            </a:r>
          </a:p>
          <a:p>
            <a:pPr lvl="1">
              <a:spcBef>
                <a:spcPts val="1200"/>
              </a:spcBef>
            </a:pPr>
            <a:r>
              <a:rPr lang="en-US" dirty="0" smtClean="0"/>
              <a:t>Reduces the number of questions from </a:t>
            </a:r>
            <a:r>
              <a:rPr lang="en-US" dirty="0" smtClean="0">
                <a:solidFill>
                  <a:schemeClr val="accent1"/>
                </a:solidFill>
              </a:rPr>
              <a:t>108 to about 36</a:t>
            </a:r>
          </a:p>
          <a:p>
            <a:pPr lvl="1">
              <a:spcBef>
                <a:spcPts val="1200"/>
              </a:spcBef>
            </a:pPr>
            <a:r>
              <a:rPr lang="en-US" dirty="0" smtClean="0"/>
              <a:t>Reduced likelihood of verification - fewer questions and </a:t>
            </a:r>
            <a:r>
              <a:rPr lang="en-US" dirty="0" smtClean="0">
                <a:solidFill>
                  <a:schemeClr val="accent1"/>
                </a:solidFill>
              </a:rPr>
              <a:t>more data transferred from the IRS</a:t>
            </a:r>
          </a:p>
          <a:p>
            <a:pPr>
              <a:spcBef>
                <a:spcPts val="1200"/>
              </a:spcBef>
            </a:pPr>
            <a:r>
              <a:rPr lang="en-US" sz="3100" dirty="0" smtClean="0"/>
              <a:t>The large majority of changes in this bill will not go into effect until the </a:t>
            </a:r>
            <a:r>
              <a:rPr lang="en-US" sz="3100" dirty="0" smtClean="0">
                <a:solidFill>
                  <a:schemeClr val="accent1"/>
                </a:solidFill>
              </a:rPr>
              <a:t>2024–25</a:t>
            </a:r>
            <a:r>
              <a:rPr lang="en-US" sz="3100" dirty="0" smtClean="0"/>
              <a:t> </a:t>
            </a:r>
            <a:r>
              <a:rPr lang="en-US" sz="3100" dirty="0" smtClean="0">
                <a:solidFill>
                  <a:schemeClr val="accent1"/>
                </a:solidFill>
              </a:rPr>
              <a:t>FAFSA (available 10/1/23)</a:t>
            </a:r>
            <a:endParaRPr lang="en-US" sz="3100" dirty="0">
              <a:solidFill>
                <a:schemeClr val="accent1"/>
              </a:solidFill>
            </a:endParaRPr>
          </a:p>
        </p:txBody>
      </p:sp>
      <p:sp>
        <p:nvSpPr>
          <p:cNvPr id="3" name="Title 2"/>
          <p:cNvSpPr>
            <a:spLocks noGrp="1"/>
          </p:cNvSpPr>
          <p:nvPr>
            <p:ph type="title"/>
          </p:nvPr>
        </p:nvSpPr>
        <p:spPr/>
        <p:txBody>
          <a:bodyPr/>
          <a:lstStyle/>
          <a:p>
            <a:r>
              <a:rPr lang="en-US" smtClean="0"/>
              <a:t>Future Changes</a:t>
            </a:r>
            <a:endParaRPr lang="en-US" dirty="0"/>
          </a:p>
        </p:txBody>
      </p:sp>
      <p:pic>
        <p:nvPicPr>
          <p:cNvPr id="4" name="Picture 3"/>
          <p:cNvPicPr>
            <a:picLocks noChangeAspect="1"/>
          </p:cNvPicPr>
          <p:nvPr/>
        </p:nvPicPr>
        <p:blipFill>
          <a:blip r:embed="rId3"/>
          <a:stretch>
            <a:fillRect/>
          </a:stretch>
        </p:blipFill>
        <p:spPr>
          <a:xfrm>
            <a:off x="7048395" y="1905000"/>
            <a:ext cx="4862052" cy="3276600"/>
          </a:xfrm>
          <a:prstGeom prst="rect">
            <a:avLst/>
          </a:prstGeom>
          <a:ln>
            <a:solidFill>
              <a:schemeClr val="tx2"/>
            </a:solidFill>
          </a:ln>
        </p:spPr>
      </p:pic>
    </p:spTree>
    <p:extLst>
      <p:ext uri="{BB962C8B-B14F-4D97-AF65-F5344CB8AC3E}">
        <p14:creationId xmlns:p14="http://schemas.microsoft.com/office/powerpoint/2010/main" val="47498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3000" dirty="0" smtClean="0"/>
              <a:t>Currently, if a dependent student’s parents are divorced or separated, the parent the student lived the most during the 12 months before filing the FAFSA is responsible for completing the FAFSA. </a:t>
            </a:r>
          </a:p>
          <a:p>
            <a:pPr>
              <a:spcBef>
                <a:spcPts val="1200"/>
              </a:spcBef>
            </a:pPr>
            <a:r>
              <a:rPr lang="en-US" sz="3000" dirty="0" smtClean="0"/>
              <a:t>Starting with the </a:t>
            </a:r>
            <a:r>
              <a:rPr lang="en-US" sz="3000" dirty="0" smtClean="0">
                <a:solidFill>
                  <a:schemeClr val="accent1"/>
                </a:solidFill>
              </a:rPr>
              <a:t>2024-2025 FAFSA</a:t>
            </a:r>
            <a:r>
              <a:rPr lang="en-US" sz="3000" dirty="0" smtClean="0"/>
              <a:t>, the </a:t>
            </a:r>
            <a:r>
              <a:rPr lang="en-US" sz="3000" dirty="0" smtClean="0">
                <a:solidFill>
                  <a:schemeClr val="accent1"/>
                </a:solidFill>
              </a:rPr>
              <a:t>parent who provides the greater portion of the student’s financial support </a:t>
            </a:r>
            <a:r>
              <a:rPr lang="en-US" sz="3000" dirty="0" smtClean="0"/>
              <a:t>will be responsible for completing the FAFSA. </a:t>
            </a:r>
          </a:p>
          <a:p>
            <a:pPr lvl="1"/>
            <a:r>
              <a:rPr lang="en-US" sz="2600" dirty="0" smtClean="0"/>
              <a:t>In the case where both parents provide equal financial support, the parent with greater income is responsible for completing the FAFSA.</a:t>
            </a:r>
          </a:p>
          <a:p>
            <a:pPr>
              <a:spcBef>
                <a:spcPts val="1200"/>
              </a:spcBef>
            </a:pPr>
            <a:r>
              <a:rPr lang="en-US" sz="3000" dirty="0" smtClean="0"/>
              <a:t>If this parent has remarried as of the date the FAFSA is filed, the stepparent’s information is required as well.</a:t>
            </a:r>
          </a:p>
        </p:txBody>
      </p:sp>
      <p:sp>
        <p:nvSpPr>
          <p:cNvPr id="4" name="Title 3"/>
          <p:cNvSpPr>
            <a:spLocks noGrp="1"/>
          </p:cNvSpPr>
          <p:nvPr>
            <p:ph type="title"/>
          </p:nvPr>
        </p:nvSpPr>
        <p:spPr/>
        <p:txBody>
          <a:bodyPr/>
          <a:lstStyle/>
          <a:p>
            <a:r>
              <a:rPr lang="en-US" dirty="0"/>
              <a:t>Which Parent(s) Must Complete the FAFSA?</a:t>
            </a:r>
          </a:p>
        </p:txBody>
      </p:sp>
    </p:spTree>
    <p:extLst>
      <p:ext uri="{BB962C8B-B14F-4D97-AF65-F5344CB8AC3E}">
        <p14:creationId xmlns:p14="http://schemas.microsoft.com/office/powerpoint/2010/main" val="27039308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 </a:t>
            </a:r>
            <a:r>
              <a:rPr lang="en-US" dirty="0" smtClean="0">
                <a:solidFill>
                  <a:schemeClr val="accent1"/>
                </a:solidFill>
              </a:rPr>
              <a:t>parent SAI will no longer be divided by number of children in college</a:t>
            </a:r>
            <a:r>
              <a:rPr lang="en-US" dirty="0" smtClean="0"/>
              <a:t> at the same time</a:t>
            </a:r>
          </a:p>
          <a:p>
            <a:pPr lvl="1"/>
            <a:r>
              <a:rPr lang="en-US" dirty="0" smtClean="0"/>
              <a:t>Small impact on low-income families with multiple children in college</a:t>
            </a:r>
          </a:p>
          <a:p>
            <a:pPr lvl="1"/>
            <a:r>
              <a:rPr lang="en-US" dirty="0" smtClean="0"/>
              <a:t>Bigger impact on middle- and high-income families with two or more children in college at the same time</a:t>
            </a:r>
          </a:p>
          <a:p>
            <a:pPr>
              <a:spcBef>
                <a:spcPts val="1200"/>
              </a:spcBef>
            </a:pPr>
            <a:r>
              <a:rPr lang="en-US" dirty="0" smtClean="0"/>
              <a:t>The </a:t>
            </a:r>
            <a:r>
              <a:rPr lang="en-US" dirty="0" smtClean="0">
                <a:solidFill>
                  <a:schemeClr val="accent1"/>
                </a:solidFill>
              </a:rPr>
              <a:t>income protection allowance </a:t>
            </a:r>
            <a:r>
              <a:rPr lang="en-US" dirty="0" smtClean="0"/>
              <a:t>(IPA) is being </a:t>
            </a:r>
            <a:r>
              <a:rPr lang="en-US" dirty="0" smtClean="0">
                <a:solidFill>
                  <a:schemeClr val="accent1"/>
                </a:solidFill>
              </a:rPr>
              <a:t>increased</a:t>
            </a:r>
            <a:r>
              <a:rPr lang="en-US" dirty="0" smtClean="0"/>
              <a:t>, which should result in lower SAIs and will help offset this change a bit.</a:t>
            </a:r>
          </a:p>
          <a:p>
            <a:pPr lvl="1"/>
            <a:r>
              <a:rPr lang="en-US" dirty="0"/>
              <a:t>Increases by 20% for parents</a:t>
            </a:r>
          </a:p>
          <a:p>
            <a:pPr lvl="1"/>
            <a:r>
              <a:rPr lang="en-US" dirty="0"/>
              <a:t>Increases by up to about </a:t>
            </a:r>
            <a:r>
              <a:rPr lang="en-US" dirty="0" smtClean="0"/>
              <a:t>35% </a:t>
            </a:r>
            <a:r>
              <a:rPr lang="en-US" dirty="0"/>
              <a:t>for most students</a:t>
            </a:r>
          </a:p>
          <a:p>
            <a:pPr lvl="1"/>
            <a:r>
              <a:rPr lang="en-US" dirty="0"/>
              <a:t>Increases by up to about </a:t>
            </a:r>
            <a:r>
              <a:rPr lang="en-US" dirty="0" smtClean="0"/>
              <a:t>60% </a:t>
            </a:r>
            <a:r>
              <a:rPr lang="en-US" dirty="0"/>
              <a:t>for students who are single parents</a:t>
            </a:r>
          </a:p>
          <a:p>
            <a:pPr lvl="1"/>
            <a:endParaRPr lang="en-US" dirty="0" smtClean="0"/>
          </a:p>
          <a:p>
            <a:pPr lvl="1"/>
            <a:endParaRPr lang="en-US" dirty="0"/>
          </a:p>
        </p:txBody>
      </p:sp>
      <p:sp>
        <p:nvSpPr>
          <p:cNvPr id="5" name="Title 4"/>
          <p:cNvSpPr>
            <a:spLocks noGrp="1"/>
          </p:cNvSpPr>
          <p:nvPr>
            <p:ph type="title"/>
          </p:nvPr>
        </p:nvSpPr>
        <p:spPr/>
        <p:txBody>
          <a:bodyPr/>
          <a:lstStyle/>
          <a:p>
            <a:r>
              <a:rPr lang="en-US" dirty="0" smtClean="0"/>
              <a:t>Multiple Children in College</a:t>
            </a:r>
            <a:endParaRPr lang="en-US" dirty="0"/>
          </a:p>
        </p:txBody>
      </p:sp>
    </p:spTree>
    <p:extLst>
      <p:ext uri="{BB962C8B-B14F-4D97-AF65-F5344CB8AC3E}">
        <p14:creationId xmlns:p14="http://schemas.microsoft.com/office/powerpoint/2010/main" val="3520123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Dependents include qualifying children and qualifying relatives</a:t>
            </a:r>
          </a:p>
          <a:p>
            <a:pPr lvl="1">
              <a:spcBef>
                <a:spcPts val="1200"/>
              </a:spcBef>
            </a:pPr>
            <a:r>
              <a:rPr lang="en-US" dirty="0" smtClean="0"/>
              <a:t>Qualifying children</a:t>
            </a:r>
          </a:p>
          <a:p>
            <a:pPr lvl="2"/>
            <a:r>
              <a:rPr lang="en-US" sz="2200" dirty="0" smtClean="0"/>
              <a:t>Must live with the parent for more than half the year</a:t>
            </a:r>
          </a:p>
          <a:p>
            <a:pPr lvl="2"/>
            <a:r>
              <a:rPr lang="en-US" sz="2200" dirty="0" smtClean="0"/>
              <a:t>Must not provide more than half of their own financial support</a:t>
            </a:r>
          </a:p>
          <a:p>
            <a:pPr lvl="2"/>
            <a:r>
              <a:rPr lang="en-US" sz="2200" dirty="0" smtClean="0"/>
              <a:t>Financial aid no longer counts as part of the student’s self-support</a:t>
            </a:r>
          </a:p>
          <a:p>
            <a:pPr lvl="2"/>
            <a:r>
              <a:rPr lang="en-US" sz="2200" dirty="0" smtClean="0"/>
              <a:t>Must be under age 19 (24 if a full-time student)</a:t>
            </a:r>
          </a:p>
          <a:p>
            <a:pPr lvl="2"/>
            <a:r>
              <a:rPr lang="en-US" sz="2200" dirty="0" smtClean="0"/>
              <a:t>If the child is married, they must not file a joint return with their spouse</a:t>
            </a:r>
          </a:p>
          <a:p>
            <a:pPr lvl="1">
              <a:spcBef>
                <a:spcPts val="1200"/>
              </a:spcBef>
            </a:pPr>
            <a:r>
              <a:rPr lang="en-US" dirty="0" smtClean="0"/>
              <a:t>Qualifying relative</a:t>
            </a:r>
          </a:p>
          <a:p>
            <a:pPr lvl="2"/>
            <a:r>
              <a:rPr lang="en-US" sz="2200" dirty="0" smtClean="0"/>
              <a:t>Dependents may include other people if they receive more than half their support from the parent</a:t>
            </a:r>
            <a:endParaRPr lang="en-US" sz="2200" dirty="0"/>
          </a:p>
        </p:txBody>
      </p:sp>
      <p:sp>
        <p:nvSpPr>
          <p:cNvPr id="5" name="Title 4"/>
          <p:cNvSpPr>
            <a:spLocks noGrp="1"/>
          </p:cNvSpPr>
          <p:nvPr>
            <p:ph type="title"/>
          </p:nvPr>
        </p:nvSpPr>
        <p:spPr/>
        <p:txBody>
          <a:bodyPr/>
          <a:lstStyle/>
          <a:p>
            <a:r>
              <a:rPr lang="en-US" dirty="0"/>
              <a:t>IRS Definition of Dependent</a:t>
            </a:r>
          </a:p>
        </p:txBody>
      </p:sp>
    </p:spTree>
    <p:extLst>
      <p:ext uri="{BB962C8B-B14F-4D97-AF65-F5344CB8AC3E}">
        <p14:creationId xmlns:p14="http://schemas.microsoft.com/office/powerpoint/2010/main" val="736335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Simplified Needs Test is now known as “</a:t>
            </a:r>
            <a:r>
              <a:rPr lang="en-US" dirty="0" smtClean="0">
                <a:solidFill>
                  <a:schemeClr val="accent1"/>
                </a:solidFill>
              </a:rPr>
              <a:t>Applicants Exempt from Asset Reporting”</a:t>
            </a:r>
          </a:p>
          <a:p>
            <a:pPr lvl="1"/>
            <a:r>
              <a:rPr lang="en-US" dirty="0" smtClean="0"/>
              <a:t>No asset questions for:</a:t>
            </a:r>
          </a:p>
          <a:p>
            <a:pPr lvl="2"/>
            <a:r>
              <a:rPr lang="en-US" dirty="0" smtClean="0">
                <a:solidFill>
                  <a:schemeClr val="accent1"/>
                </a:solidFill>
              </a:rPr>
              <a:t>Means Tested Benefits recipients </a:t>
            </a:r>
          </a:p>
          <a:p>
            <a:pPr lvl="3"/>
            <a:r>
              <a:rPr lang="en-US" dirty="0" smtClean="0"/>
              <a:t>Free and Reduced Lunch removed  </a:t>
            </a:r>
          </a:p>
          <a:p>
            <a:pPr lvl="3"/>
            <a:r>
              <a:rPr lang="en-US" dirty="0" smtClean="0"/>
              <a:t>Federal Housing Assistance added </a:t>
            </a:r>
          </a:p>
          <a:p>
            <a:pPr lvl="3"/>
            <a:r>
              <a:rPr lang="en-US" dirty="0" smtClean="0"/>
              <a:t>No additional income threshold </a:t>
            </a:r>
          </a:p>
          <a:p>
            <a:pPr lvl="2"/>
            <a:r>
              <a:rPr lang="en-US" dirty="0" smtClean="0">
                <a:solidFill>
                  <a:schemeClr val="accent1"/>
                </a:solidFill>
              </a:rPr>
              <a:t>AGI &lt; $60K </a:t>
            </a:r>
            <a:r>
              <a:rPr lang="en-US" dirty="0" smtClean="0"/>
              <a:t>and </a:t>
            </a:r>
            <a:r>
              <a:rPr lang="en-US" dirty="0" smtClean="0">
                <a:solidFill>
                  <a:schemeClr val="accent1"/>
                </a:solidFill>
              </a:rPr>
              <a:t>no lettered tax schedules </a:t>
            </a:r>
          </a:p>
          <a:p>
            <a:pPr lvl="2"/>
            <a:r>
              <a:rPr lang="en-US" dirty="0" smtClean="0"/>
              <a:t> </a:t>
            </a:r>
            <a:r>
              <a:rPr lang="en-US" dirty="0" smtClean="0">
                <a:solidFill>
                  <a:schemeClr val="accent1"/>
                </a:solidFill>
              </a:rPr>
              <a:t>AGI &lt; $60K </a:t>
            </a:r>
            <a:r>
              <a:rPr lang="en-US" dirty="0" smtClean="0"/>
              <a:t>and </a:t>
            </a:r>
            <a:r>
              <a:rPr lang="en-US" dirty="0" smtClean="0">
                <a:solidFill>
                  <a:schemeClr val="accent1"/>
                </a:solidFill>
              </a:rPr>
              <a:t>only Schedule C</a:t>
            </a:r>
            <a:r>
              <a:rPr lang="en-US" dirty="0" smtClean="0"/>
              <a:t>, provided Schedule C gain/loss &lt; $10K</a:t>
            </a:r>
          </a:p>
        </p:txBody>
      </p:sp>
      <p:sp>
        <p:nvSpPr>
          <p:cNvPr id="5" name="Title 4"/>
          <p:cNvSpPr>
            <a:spLocks noGrp="1"/>
          </p:cNvSpPr>
          <p:nvPr>
            <p:ph type="title"/>
          </p:nvPr>
        </p:nvSpPr>
        <p:spPr/>
        <p:txBody>
          <a:bodyPr/>
          <a:lstStyle/>
          <a:p>
            <a:r>
              <a:rPr lang="en-US" smtClean="0"/>
              <a:t>Applicants Exempt from Asset Reporting (was SNT)</a:t>
            </a:r>
            <a:endParaRPr lang="en-US" dirty="0"/>
          </a:p>
        </p:txBody>
      </p:sp>
    </p:spTree>
    <p:extLst>
      <p:ext uri="{BB962C8B-B14F-4D97-AF65-F5344CB8AC3E}">
        <p14:creationId xmlns:p14="http://schemas.microsoft.com/office/powerpoint/2010/main" val="3478326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Several types of untaxed income will no longer be reported on the FAFSA</a:t>
            </a:r>
          </a:p>
          <a:p>
            <a:pPr lvl="1"/>
            <a:r>
              <a:rPr lang="en-US" dirty="0"/>
              <a:t>Veterans’ education benefits</a:t>
            </a:r>
          </a:p>
          <a:p>
            <a:pPr lvl="1"/>
            <a:r>
              <a:rPr lang="en-US" dirty="0" smtClean="0"/>
              <a:t>Worker’s </a:t>
            </a:r>
            <a:r>
              <a:rPr lang="en-US" dirty="0"/>
              <a:t>Compensation</a:t>
            </a:r>
          </a:p>
          <a:p>
            <a:pPr lvl="1"/>
            <a:r>
              <a:rPr lang="en-US" dirty="0" smtClean="0">
                <a:solidFill>
                  <a:schemeClr val="accent1"/>
                </a:solidFill>
              </a:rPr>
              <a:t>Cash support and other money paid on the student’s behalf</a:t>
            </a:r>
          </a:p>
          <a:p>
            <a:pPr lvl="2"/>
            <a:r>
              <a:rPr lang="en-US" dirty="0" smtClean="0"/>
              <a:t>This change means that:</a:t>
            </a:r>
          </a:p>
          <a:p>
            <a:pPr lvl="3"/>
            <a:r>
              <a:rPr lang="en-US" dirty="0" smtClean="0"/>
              <a:t>Gifts </a:t>
            </a:r>
            <a:r>
              <a:rPr lang="en-US" dirty="0"/>
              <a:t>to the student will no longer be reported as untaxed income</a:t>
            </a:r>
          </a:p>
          <a:p>
            <a:pPr lvl="3"/>
            <a:r>
              <a:rPr lang="en-US" dirty="0"/>
              <a:t>Qualified distributions from 529 plans that are owned by a grandparent, aunt, uncle, etc. will no longer affect aid eligibility</a:t>
            </a:r>
          </a:p>
          <a:p>
            <a:r>
              <a:rPr lang="en-US" dirty="0" smtClean="0">
                <a:solidFill>
                  <a:schemeClr val="accent1"/>
                </a:solidFill>
              </a:rPr>
              <a:t>Child support received </a:t>
            </a:r>
            <a:r>
              <a:rPr lang="en-US" dirty="0" smtClean="0"/>
              <a:t>(annual) will be reported as an </a:t>
            </a:r>
            <a:r>
              <a:rPr lang="en-US" dirty="0" smtClean="0">
                <a:solidFill>
                  <a:schemeClr val="accent1"/>
                </a:solidFill>
              </a:rPr>
              <a:t>asset</a:t>
            </a:r>
            <a:r>
              <a:rPr lang="en-US" dirty="0" smtClean="0"/>
              <a:t> instead of income</a:t>
            </a:r>
            <a:endParaRPr lang="en-US" dirty="0"/>
          </a:p>
        </p:txBody>
      </p:sp>
      <p:sp>
        <p:nvSpPr>
          <p:cNvPr id="5" name="Title 4"/>
          <p:cNvSpPr>
            <a:spLocks noGrp="1"/>
          </p:cNvSpPr>
          <p:nvPr>
            <p:ph type="title"/>
          </p:nvPr>
        </p:nvSpPr>
        <p:spPr/>
        <p:txBody>
          <a:bodyPr/>
          <a:lstStyle/>
          <a:p>
            <a:r>
              <a:rPr lang="en-US" dirty="0"/>
              <a:t>Changes in Reportable Income</a:t>
            </a:r>
            <a:br>
              <a:rPr lang="en-US" dirty="0"/>
            </a:br>
            <a:endParaRPr lang="en-US" dirty="0"/>
          </a:p>
        </p:txBody>
      </p:sp>
    </p:spTree>
    <p:extLst>
      <p:ext uri="{BB962C8B-B14F-4D97-AF65-F5344CB8AC3E}">
        <p14:creationId xmlns:p14="http://schemas.microsoft.com/office/powerpoint/2010/main" val="1828304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Certain </a:t>
            </a:r>
            <a:r>
              <a:rPr lang="en-US" dirty="0" smtClean="0">
                <a:solidFill>
                  <a:schemeClr val="accent1"/>
                </a:solidFill>
              </a:rPr>
              <a:t>exclusions from assets </a:t>
            </a:r>
            <a:r>
              <a:rPr lang="en-US" dirty="0" smtClean="0"/>
              <a:t>have been </a:t>
            </a:r>
            <a:r>
              <a:rPr lang="en-US" dirty="0" smtClean="0">
                <a:solidFill>
                  <a:schemeClr val="accent1"/>
                </a:solidFill>
              </a:rPr>
              <a:t>dropped</a:t>
            </a:r>
          </a:p>
          <a:p>
            <a:pPr lvl="1"/>
            <a:r>
              <a:rPr lang="en-US" dirty="0" smtClean="0"/>
              <a:t>The small business exclusion</a:t>
            </a:r>
          </a:p>
          <a:p>
            <a:pPr lvl="1"/>
            <a:r>
              <a:rPr lang="en-US" dirty="0" smtClean="0"/>
              <a:t>Exclusion for a family farm</a:t>
            </a:r>
          </a:p>
        </p:txBody>
      </p:sp>
      <p:sp>
        <p:nvSpPr>
          <p:cNvPr id="5" name="Title 4"/>
          <p:cNvSpPr>
            <a:spLocks noGrp="1"/>
          </p:cNvSpPr>
          <p:nvPr>
            <p:ph type="title"/>
          </p:nvPr>
        </p:nvSpPr>
        <p:spPr/>
        <p:txBody>
          <a:bodyPr/>
          <a:lstStyle/>
          <a:p>
            <a:r>
              <a:rPr lang="en-US" smtClean="0"/>
              <a:t>Changes in Reportable Assets</a:t>
            </a:r>
            <a:endParaRPr lang="en-US" dirty="0"/>
          </a:p>
        </p:txBody>
      </p:sp>
    </p:spTree>
    <p:extLst>
      <p:ext uri="{BB962C8B-B14F-4D97-AF65-F5344CB8AC3E}">
        <p14:creationId xmlns:p14="http://schemas.microsoft.com/office/powerpoint/2010/main" val="4260751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Provisional Independent Status </a:t>
            </a:r>
            <a:endParaRPr lang="en-US" dirty="0" smtClean="0"/>
          </a:p>
          <a:p>
            <a:pPr lvl="1">
              <a:spcBef>
                <a:spcPts val="1200"/>
              </a:spcBef>
            </a:pPr>
            <a:r>
              <a:rPr lang="en-US" dirty="0" smtClean="0"/>
              <a:t>Allows </a:t>
            </a:r>
            <a:r>
              <a:rPr lang="en-US" dirty="0"/>
              <a:t>otherwise dependent students to complete the FAFSA as a “provisional” independent student if they believe they </a:t>
            </a:r>
            <a:r>
              <a:rPr lang="en-US" dirty="0" smtClean="0"/>
              <a:t>have </a:t>
            </a:r>
            <a:r>
              <a:rPr lang="en-US" dirty="0" smtClean="0">
                <a:solidFill>
                  <a:schemeClr val="accent1"/>
                </a:solidFill>
              </a:rPr>
              <a:t>unusual </a:t>
            </a:r>
            <a:r>
              <a:rPr lang="en-US" dirty="0">
                <a:solidFill>
                  <a:schemeClr val="accent1"/>
                </a:solidFill>
              </a:rPr>
              <a:t>situations </a:t>
            </a:r>
            <a:r>
              <a:rPr lang="en-US" dirty="0" smtClean="0"/>
              <a:t>and believe they meet </a:t>
            </a:r>
            <a:r>
              <a:rPr lang="en-US" dirty="0"/>
              <a:t>the criteria for a dependency </a:t>
            </a:r>
            <a:r>
              <a:rPr lang="en-US" dirty="0" smtClean="0"/>
              <a:t>override. </a:t>
            </a:r>
          </a:p>
          <a:p>
            <a:pPr lvl="1">
              <a:spcBef>
                <a:spcPts val="1200"/>
              </a:spcBef>
            </a:pPr>
            <a:r>
              <a:rPr lang="en-US" dirty="0" smtClean="0">
                <a:solidFill>
                  <a:schemeClr val="accent1"/>
                </a:solidFill>
              </a:rPr>
              <a:t>SAI </a:t>
            </a:r>
            <a:r>
              <a:rPr lang="en-US" dirty="0">
                <a:solidFill>
                  <a:schemeClr val="accent1"/>
                </a:solidFill>
              </a:rPr>
              <a:t>to be calculated </a:t>
            </a:r>
            <a:r>
              <a:rPr lang="en-US" dirty="0"/>
              <a:t>and </a:t>
            </a:r>
            <a:r>
              <a:rPr lang="en-US" dirty="0" smtClean="0"/>
              <a:t>student </a:t>
            </a:r>
            <a:r>
              <a:rPr lang="en-US" dirty="0"/>
              <a:t>would receive </a:t>
            </a:r>
            <a:r>
              <a:rPr lang="en-US" dirty="0" smtClean="0"/>
              <a:t>estimated </a:t>
            </a:r>
            <a:r>
              <a:rPr lang="en-US" dirty="0"/>
              <a:t>Pell Grant </a:t>
            </a:r>
            <a:r>
              <a:rPr lang="en-US" dirty="0" smtClean="0"/>
              <a:t>on </a:t>
            </a:r>
            <a:r>
              <a:rPr lang="en-US" dirty="0"/>
              <a:t>SAR </a:t>
            </a:r>
            <a:endParaRPr lang="en-US" dirty="0" smtClean="0"/>
          </a:p>
          <a:p>
            <a:pPr lvl="1">
              <a:spcBef>
                <a:spcPts val="1200"/>
              </a:spcBef>
            </a:pPr>
            <a:r>
              <a:rPr lang="en-US" dirty="0" smtClean="0"/>
              <a:t>School </a:t>
            </a:r>
            <a:r>
              <a:rPr lang="en-US" dirty="0"/>
              <a:t>would be required to notify these students of the institution's process, requirements, and </a:t>
            </a:r>
            <a:r>
              <a:rPr lang="en-US" dirty="0" smtClean="0"/>
              <a:t>timelines review. </a:t>
            </a:r>
          </a:p>
          <a:p>
            <a:pPr lvl="1"/>
            <a:endParaRPr lang="en-US" dirty="0"/>
          </a:p>
        </p:txBody>
      </p:sp>
      <p:sp>
        <p:nvSpPr>
          <p:cNvPr id="3" name="Title 2"/>
          <p:cNvSpPr>
            <a:spLocks noGrp="1"/>
          </p:cNvSpPr>
          <p:nvPr>
            <p:ph type="title"/>
          </p:nvPr>
        </p:nvSpPr>
        <p:spPr/>
        <p:txBody>
          <a:bodyPr/>
          <a:lstStyle/>
          <a:p>
            <a:r>
              <a:rPr lang="en-US" dirty="0" smtClean="0"/>
              <a:t>Dependency Override Changes</a:t>
            </a:r>
            <a:endParaRPr lang="en-US" dirty="0"/>
          </a:p>
        </p:txBody>
      </p:sp>
    </p:spTree>
    <p:extLst>
      <p:ext uri="{BB962C8B-B14F-4D97-AF65-F5344CB8AC3E}">
        <p14:creationId xmlns:p14="http://schemas.microsoft.com/office/powerpoint/2010/main" val="4020635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solidFill>
                  <a:schemeClr val="accent1"/>
                </a:solidFill>
              </a:rPr>
              <a:t>Dependency </a:t>
            </a:r>
            <a:r>
              <a:rPr lang="en-US" dirty="0">
                <a:solidFill>
                  <a:schemeClr val="accent1"/>
                </a:solidFill>
              </a:rPr>
              <a:t>overrides will be assumed to continue </a:t>
            </a:r>
            <a:r>
              <a:rPr lang="en-US" dirty="0"/>
              <a:t>for the duration of the student’s entire college enrollment unless school: </a:t>
            </a:r>
          </a:p>
          <a:p>
            <a:pPr lvl="1"/>
            <a:r>
              <a:rPr lang="en-US" dirty="0"/>
              <a:t>is informed by the student of changes to their circumstances; or </a:t>
            </a:r>
          </a:p>
          <a:p>
            <a:pPr lvl="1"/>
            <a:r>
              <a:rPr lang="en-US" dirty="0"/>
              <a:t>has conflicting information.</a:t>
            </a:r>
          </a:p>
          <a:p>
            <a:pPr lvl="1"/>
            <a:endParaRPr lang="en-US" dirty="0"/>
          </a:p>
        </p:txBody>
      </p:sp>
      <p:sp>
        <p:nvSpPr>
          <p:cNvPr id="3" name="Title 2"/>
          <p:cNvSpPr>
            <a:spLocks noGrp="1"/>
          </p:cNvSpPr>
          <p:nvPr>
            <p:ph type="title"/>
          </p:nvPr>
        </p:nvSpPr>
        <p:spPr/>
        <p:txBody>
          <a:bodyPr/>
          <a:lstStyle/>
          <a:p>
            <a:r>
              <a:rPr lang="en-US" dirty="0" smtClean="0"/>
              <a:t>Dependency Override Changes</a:t>
            </a:r>
            <a:endParaRPr lang="en-US" dirty="0"/>
          </a:p>
        </p:txBody>
      </p:sp>
    </p:spTree>
    <p:extLst>
      <p:ext uri="{BB962C8B-B14F-4D97-AF65-F5344CB8AC3E}">
        <p14:creationId xmlns:p14="http://schemas.microsoft.com/office/powerpoint/2010/main" val="3498926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spcBef>
                <a:spcPts val="1200"/>
              </a:spcBef>
            </a:pPr>
            <a:r>
              <a:rPr lang="en-US" sz="3000" dirty="0" smtClean="0"/>
              <a:t>Schools may </a:t>
            </a:r>
            <a:r>
              <a:rPr lang="en-US" sz="3000" dirty="0" smtClean="0">
                <a:solidFill>
                  <a:schemeClr val="accent1"/>
                </a:solidFill>
              </a:rPr>
              <a:t>no longer have a policy of denying all financial aid appeals.</a:t>
            </a:r>
          </a:p>
          <a:p>
            <a:pPr>
              <a:spcBef>
                <a:spcPts val="1200"/>
              </a:spcBef>
            </a:pPr>
            <a:r>
              <a:rPr lang="en-US" sz="3000" dirty="0" smtClean="0"/>
              <a:t>New examples of special circumstances:</a:t>
            </a:r>
          </a:p>
          <a:p>
            <a:pPr lvl="1">
              <a:spcBef>
                <a:spcPts val="1200"/>
              </a:spcBef>
            </a:pPr>
            <a:r>
              <a:rPr lang="en-US" dirty="0" smtClean="0"/>
              <a:t>Unusual business, investment and real estate losses</a:t>
            </a:r>
          </a:p>
          <a:p>
            <a:pPr lvl="1">
              <a:spcBef>
                <a:spcPts val="1200"/>
              </a:spcBef>
            </a:pPr>
            <a:r>
              <a:rPr lang="en-US" dirty="0" smtClean="0"/>
              <a:t>Severe disability of the student, parent or spouse</a:t>
            </a:r>
          </a:p>
          <a:p>
            <a:pPr>
              <a:spcBef>
                <a:spcPts val="1200"/>
              </a:spcBef>
            </a:pPr>
            <a:r>
              <a:rPr lang="en-US" sz="3000" dirty="0" smtClean="0">
                <a:solidFill>
                  <a:schemeClr val="accent1"/>
                </a:solidFill>
              </a:rPr>
              <a:t>Income</a:t>
            </a:r>
            <a:r>
              <a:rPr lang="en-US" sz="3000" dirty="0" smtClean="0"/>
              <a:t> earned from work may be </a:t>
            </a:r>
            <a:r>
              <a:rPr lang="en-US" sz="3000" dirty="0" smtClean="0">
                <a:solidFill>
                  <a:schemeClr val="accent1"/>
                </a:solidFill>
              </a:rPr>
              <a:t>set to zero due to unemployment </a:t>
            </a:r>
            <a:r>
              <a:rPr lang="en-US" sz="3000" dirty="0" smtClean="0"/>
              <a:t>during a qualifying emergency.</a:t>
            </a:r>
          </a:p>
          <a:p>
            <a:pPr>
              <a:spcBef>
                <a:spcPts val="1200"/>
              </a:spcBef>
            </a:pPr>
            <a:r>
              <a:rPr lang="en-US" sz="3000" dirty="0" smtClean="0"/>
              <a:t>Eligibility for unsubsidized Federal Direct Stafford Loans no longer requires parents to cut off financial support.</a:t>
            </a:r>
          </a:p>
          <a:p>
            <a:pPr lvl="1"/>
            <a:endParaRPr lang="en-US" dirty="0" smtClean="0"/>
          </a:p>
        </p:txBody>
      </p:sp>
      <p:sp>
        <p:nvSpPr>
          <p:cNvPr id="5" name="Title 4"/>
          <p:cNvSpPr>
            <a:spLocks noGrp="1"/>
          </p:cNvSpPr>
          <p:nvPr>
            <p:ph type="title"/>
          </p:nvPr>
        </p:nvSpPr>
        <p:spPr/>
        <p:txBody>
          <a:bodyPr/>
          <a:lstStyle/>
          <a:p>
            <a:r>
              <a:rPr lang="en-US" dirty="0"/>
              <a:t>Financial Aid Appeals</a:t>
            </a:r>
          </a:p>
        </p:txBody>
      </p:sp>
    </p:spTree>
    <p:extLst>
      <p:ext uri="{BB962C8B-B14F-4D97-AF65-F5344CB8AC3E}">
        <p14:creationId xmlns:p14="http://schemas.microsoft.com/office/powerpoint/2010/main" val="4165703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Changes to room and board</a:t>
            </a:r>
          </a:p>
          <a:p>
            <a:pPr lvl="1"/>
            <a:r>
              <a:rPr lang="en-US" sz="2200" dirty="0" smtClean="0"/>
              <a:t>Schools </a:t>
            </a:r>
            <a:r>
              <a:rPr lang="en-US" sz="2200" dirty="0" smtClean="0">
                <a:solidFill>
                  <a:schemeClr val="accent1"/>
                </a:solidFill>
              </a:rPr>
              <a:t>cannot zero out room and board </a:t>
            </a:r>
            <a:r>
              <a:rPr lang="en-US" sz="2200" dirty="0" smtClean="0"/>
              <a:t>for students who live with their parents.</a:t>
            </a:r>
          </a:p>
          <a:p>
            <a:pPr lvl="1"/>
            <a:r>
              <a:rPr lang="en-US" sz="2200" dirty="0" smtClean="0"/>
              <a:t>The allowance for board (food) must provide the equivalent of at least </a:t>
            </a:r>
            <a:r>
              <a:rPr lang="en-US" sz="2200" dirty="0" smtClean="0">
                <a:solidFill>
                  <a:schemeClr val="accent1"/>
                </a:solidFill>
              </a:rPr>
              <a:t>three meals per day.</a:t>
            </a:r>
          </a:p>
          <a:p>
            <a:r>
              <a:rPr lang="en-US" sz="2400" dirty="0" smtClean="0"/>
              <a:t>Transportation expenses include travel between home, school and work.</a:t>
            </a:r>
          </a:p>
          <a:p>
            <a:r>
              <a:rPr lang="en-US" sz="2400" dirty="0" smtClean="0"/>
              <a:t>Changes to loan fees:</a:t>
            </a:r>
          </a:p>
          <a:p>
            <a:pPr lvl="1"/>
            <a:r>
              <a:rPr lang="en-US" sz="2200" dirty="0" smtClean="0">
                <a:solidFill>
                  <a:schemeClr val="accent1"/>
                </a:solidFill>
              </a:rPr>
              <a:t>Actual loan fees </a:t>
            </a:r>
            <a:r>
              <a:rPr lang="en-US" sz="2200" dirty="0" smtClean="0"/>
              <a:t>for federal loans must be included in the cost of attendance.</a:t>
            </a:r>
          </a:p>
          <a:p>
            <a:pPr lvl="1"/>
            <a:r>
              <a:rPr lang="en-US" sz="2200" dirty="0" smtClean="0"/>
              <a:t>Loan fees for </a:t>
            </a:r>
            <a:r>
              <a:rPr lang="en-US" sz="2200" dirty="0" smtClean="0">
                <a:solidFill>
                  <a:schemeClr val="accent1"/>
                </a:solidFill>
              </a:rPr>
              <a:t>private student loans may no longer be included</a:t>
            </a:r>
            <a:r>
              <a:rPr lang="en-US" sz="2200" dirty="0" smtClean="0"/>
              <a:t>.</a:t>
            </a:r>
          </a:p>
          <a:p>
            <a:r>
              <a:rPr lang="en-US" sz="2400" dirty="0" smtClean="0"/>
              <a:t>Cost of professional licensing, certification or first professional credentials incurred during the academic year must be included in cost of attendance (currently optional).</a:t>
            </a:r>
            <a:endParaRPr lang="en-US" sz="2400" dirty="0"/>
          </a:p>
        </p:txBody>
      </p:sp>
      <p:sp>
        <p:nvSpPr>
          <p:cNvPr id="5" name="Title 4"/>
          <p:cNvSpPr>
            <a:spLocks noGrp="1"/>
          </p:cNvSpPr>
          <p:nvPr>
            <p:ph type="title"/>
          </p:nvPr>
        </p:nvSpPr>
        <p:spPr/>
        <p:txBody>
          <a:bodyPr/>
          <a:lstStyle/>
          <a:p>
            <a:r>
              <a:rPr lang="en-US" smtClean="0"/>
              <a:t>Changes to Cost of Attendance</a:t>
            </a:r>
            <a:br>
              <a:rPr lang="en-US" smtClean="0"/>
            </a:br>
            <a:endParaRPr lang="en-US" dirty="0"/>
          </a:p>
        </p:txBody>
      </p:sp>
    </p:spTree>
    <p:extLst>
      <p:ext uri="{BB962C8B-B14F-4D97-AF65-F5344CB8AC3E}">
        <p14:creationId xmlns:p14="http://schemas.microsoft.com/office/powerpoint/2010/main" val="1355007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1"/>
            <a:ext cx="10972800" cy="4525963"/>
          </a:xfrm>
          <a:ln>
            <a:solidFill>
              <a:schemeClr val="accent1"/>
            </a:solidFill>
          </a:ln>
        </p:spPr>
        <p:txBody>
          <a:bodyPr/>
          <a:lstStyle/>
          <a:p>
            <a:pPr marL="0" indent="0" algn="ctr">
              <a:buNone/>
            </a:pPr>
            <a:endParaRPr lang="en-US" dirty="0" smtClean="0"/>
          </a:p>
          <a:p>
            <a:pPr marL="0" indent="0" algn="ctr">
              <a:buNone/>
            </a:pPr>
            <a:endParaRPr lang="en-US" sz="2000" dirty="0" smtClean="0"/>
          </a:p>
          <a:p>
            <a:pPr marL="0" indent="0" algn="ctr">
              <a:buNone/>
            </a:pPr>
            <a:r>
              <a:rPr lang="en-US" sz="4200" b="1" dirty="0" smtClean="0">
                <a:solidFill>
                  <a:schemeClr val="accent3"/>
                </a:solidFill>
              </a:rPr>
              <a:t>Already Implemented Changes </a:t>
            </a:r>
          </a:p>
          <a:p>
            <a:pPr marL="0" indent="0" algn="ctr">
              <a:buNone/>
            </a:pPr>
            <a:r>
              <a:rPr lang="en-US" sz="4200" i="1" dirty="0" smtClean="0">
                <a:solidFill>
                  <a:schemeClr val="accent3"/>
                </a:solidFill>
              </a:rPr>
              <a:t>Effective </a:t>
            </a:r>
            <a:r>
              <a:rPr lang="en-US" sz="4200" i="1" dirty="0">
                <a:solidFill>
                  <a:schemeClr val="accent3"/>
                </a:solidFill>
              </a:rPr>
              <a:t>as of June 11, 2021</a:t>
            </a:r>
          </a:p>
          <a:p>
            <a:pPr marL="0" indent="0" algn="ctr">
              <a:buNone/>
            </a:pPr>
            <a:r>
              <a:rPr lang="en-US" sz="4200" i="1" dirty="0" smtClean="0">
                <a:solidFill>
                  <a:schemeClr val="accent3"/>
                </a:solidFill>
              </a:rPr>
              <a:t>for the 2021-2022 FAFSA </a:t>
            </a:r>
          </a:p>
        </p:txBody>
      </p:sp>
    </p:spTree>
    <p:extLst>
      <p:ext uri="{BB962C8B-B14F-4D97-AF65-F5344CB8AC3E}">
        <p14:creationId xmlns:p14="http://schemas.microsoft.com/office/powerpoint/2010/main" val="1962172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1200"/>
              </a:spcBef>
            </a:pPr>
            <a:r>
              <a:rPr lang="en-US" dirty="0" smtClean="0">
                <a:solidFill>
                  <a:schemeClr val="accent1"/>
                </a:solidFill>
              </a:rPr>
              <a:t>Emergency</a:t>
            </a:r>
            <a:r>
              <a:rPr lang="en-US" dirty="0" smtClean="0"/>
              <a:t> financial aid </a:t>
            </a:r>
            <a:r>
              <a:rPr lang="en-US" dirty="0" smtClean="0">
                <a:solidFill>
                  <a:schemeClr val="accent1"/>
                </a:solidFill>
              </a:rPr>
              <a:t>funds will not reduce </a:t>
            </a:r>
            <a:r>
              <a:rPr lang="en-US" dirty="0" smtClean="0"/>
              <a:t>the student’s other financial aid.</a:t>
            </a:r>
          </a:p>
          <a:p>
            <a:pPr>
              <a:spcBef>
                <a:spcPts val="1200"/>
              </a:spcBef>
            </a:pPr>
            <a:r>
              <a:rPr lang="en-US" dirty="0"/>
              <a:t>New question about the student’s race or ethnicity.</a:t>
            </a:r>
          </a:p>
          <a:p>
            <a:pPr>
              <a:spcBef>
                <a:spcPts val="1200"/>
              </a:spcBef>
            </a:pPr>
            <a:r>
              <a:rPr lang="en-US" dirty="0" smtClean="0"/>
              <a:t>The allowance for state and other taxes has been dropped.</a:t>
            </a:r>
          </a:p>
          <a:p>
            <a:pPr>
              <a:spcBef>
                <a:spcPts val="1200"/>
              </a:spcBef>
            </a:pPr>
            <a:r>
              <a:rPr lang="en-US" dirty="0" smtClean="0">
                <a:solidFill>
                  <a:schemeClr val="accent1"/>
                </a:solidFill>
              </a:rPr>
              <a:t>Paid FAFSA preparation will no longer be permitted</a:t>
            </a:r>
            <a:r>
              <a:rPr lang="en-US" dirty="0" smtClean="0"/>
              <a:t>.</a:t>
            </a:r>
          </a:p>
          <a:p>
            <a:pPr>
              <a:spcBef>
                <a:spcPts val="1200"/>
              </a:spcBef>
            </a:pPr>
            <a:r>
              <a:rPr lang="en-US" dirty="0" smtClean="0"/>
              <a:t>FAFSA will identify eligibility for other means-tested benefits.</a:t>
            </a:r>
          </a:p>
          <a:p>
            <a:endParaRPr lang="en-US" dirty="0"/>
          </a:p>
        </p:txBody>
      </p:sp>
      <p:sp>
        <p:nvSpPr>
          <p:cNvPr id="5" name="Title 4"/>
          <p:cNvSpPr>
            <a:spLocks noGrp="1"/>
          </p:cNvSpPr>
          <p:nvPr>
            <p:ph type="title"/>
          </p:nvPr>
        </p:nvSpPr>
        <p:spPr/>
        <p:txBody>
          <a:bodyPr/>
          <a:lstStyle/>
          <a:p>
            <a:r>
              <a:rPr lang="en-US" dirty="0" smtClean="0"/>
              <a:t>Other Changes</a:t>
            </a:r>
            <a:endParaRPr lang="en-US" dirty="0"/>
          </a:p>
        </p:txBody>
      </p:sp>
    </p:spTree>
    <p:extLst>
      <p:ext uri="{BB962C8B-B14F-4D97-AF65-F5344CB8AC3E}">
        <p14:creationId xmlns:p14="http://schemas.microsoft.com/office/powerpoint/2010/main" val="31673949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609600" y="1981200"/>
            <a:ext cx="11277600" cy="4144964"/>
          </a:xfrm>
        </p:spPr>
        <p:txBody>
          <a:bodyPr>
            <a:normAutofit fontScale="85000" lnSpcReduction="10000"/>
          </a:bodyPr>
          <a:lstStyle/>
          <a:p>
            <a:pPr marL="0" indent="0">
              <a:buNone/>
            </a:pPr>
            <a:r>
              <a:rPr lang="en-US" dirty="0" smtClean="0">
                <a:solidFill>
                  <a:schemeClr val="tx2"/>
                </a:solidFill>
              </a:rPr>
              <a:t>Thank you for joining us today! Find more FREE </a:t>
            </a:r>
            <a:r>
              <a:rPr lang="en-US" dirty="0" smtClean="0"/>
              <a:t>resources</a:t>
            </a:r>
            <a:r>
              <a:rPr lang="en-US" dirty="0" smtClean="0">
                <a:solidFill>
                  <a:schemeClr val="tx2"/>
                </a:solidFill>
              </a:rPr>
              <a:t> and information at </a:t>
            </a:r>
            <a:r>
              <a:rPr lang="en-US" b="1" dirty="0" smtClean="0">
                <a:solidFill>
                  <a:schemeClr val="accent1"/>
                </a:solidFill>
              </a:rPr>
              <a:t>FAMEmaine.com/education</a:t>
            </a:r>
            <a:r>
              <a:rPr lang="en-US" dirty="0" smtClean="0"/>
              <a:t>.</a:t>
            </a:r>
          </a:p>
          <a:p>
            <a:pPr marL="0" indent="0">
              <a:buNone/>
            </a:pPr>
            <a:endParaRPr lang="en-US" b="1" dirty="0">
              <a:solidFill>
                <a:schemeClr val="tx1"/>
              </a:solidFill>
            </a:endParaRPr>
          </a:p>
          <a:p>
            <a:pPr marL="0" indent="0">
              <a:buNone/>
            </a:pPr>
            <a:r>
              <a:rPr lang="en-US" dirty="0" smtClean="0"/>
              <a:t>		Follow us:</a:t>
            </a:r>
          </a:p>
          <a:p>
            <a:pPr marL="0" indent="0">
              <a:buNone/>
            </a:pPr>
            <a:endParaRPr lang="en-US" b="1" dirty="0" smtClean="0">
              <a:solidFill>
                <a:schemeClr val="tx1"/>
              </a:solidFill>
            </a:endParaRPr>
          </a:p>
          <a:p>
            <a:pPr marL="0" indent="0">
              <a:buNone/>
            </a:pPr>
            <a:endParaRPr lang="en-US" b="1" dirty="0">
              <a:solidFill>
                <a:schemeClr val="tx1"/>
              </a:solidFill>
            </a:endParaRPr>
          </a:p>
          <a:p>
            <a:pPr marL="0" indent="0">
              <a:buNone/>
            </a:pPr>
            <a:endParaRPr lang="en-US" dirty="0" smtClean="0"/>
          </a:p>
          <a:p>
            <a:pPr marL="0" indent="0">
              <a:buNone/>
            </a:pPr>
            <a:r>
              <a:rPr lang="en-US" b="1" dirty="0" smtClean="0"/>
              <a:t>Contact:	</a:t>
            </a:r>
            <a:r>
              <a:rPr lang="en-US" dirty="0" smtClean="0"/>
              <a:t>education@FAMEmaine.com</a:t>
            </a:r>
          </a:p>
          <a:p>
            <a:pPr marL="0" indent="0">
              <a:buNone/>
            </a:pPr>
            <a:r>
              <a:rPr lang="en-US" dirty="0">
                <a:solidFill>
                  <a:schemeClr val="accent1"/>
                </a:solidFill>
              </a:rPr>
              <a:t>	</a:t>
            </a:r>
            <a:r>
              <a:rPr lang="en-US" dirty="0" smtClean="0">
                <a:solidFill>
                  <a:schemeClr val="accent1"/>
                </a:solidFill>
              </a:rPr>
              <a:t>	</a:t>
            </a:r>
            <a:r>
              <a:rPr lang="en-US" b="1" dirty="0" smtClean="0"/>
              <a:t>PH</a:t>
            </a:r>
            <a:r>
              <a:rPr lang="en-US" b="1" dirty="0"/>
              <a:t>:</a:t>
            </a:r>
            <a:r>
              <a:rPr lang="en-US" dirty="0"/>
              <a:t> 207-623-3263 or 800-228-3734 </a:t>
            </a:r>
            <a:r>
              <a:rPr lang="en-US" b="1" dirty="0"/>
              <a:t>TTY:</a:t>
            </a:r>
            <a:r>
              <a:rPr lang="en-US" dirty="0"/>
              <a:t> 207-626-2717</a:t>
            </a:r>
            <a:endParaRPr lang="en-US" b="1" dirty="0" smtClean="0">
              <a:solidFill>
                <a:schemeClr val="tx1"/>
              </a:solidFill>
            </a:endParaRPr>
          </a:p>
          <a:p>
            <a:pPr marL="0" indent="0">
              <a:buNone/>
            </a:pPr>
            <a:endParaRPr lang="en-US" dirty="0">
              <a:solidFill>
                <a:schemeClr val="tx2"/>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6225" y="3810000"/>
            <a:ext cx="4019550" cy="781050"/>
          </a:xfrm>
          <a:prstGeom prst="rect">
            <a:avLst/>
          </a:prstGeom>
        </p:spPr>
      </p:pic>
    </p:spTree>
    <p:extLst>
      <p:ext uri="{BB962C8B-B14F-4D97-AF65-F5344CB8AC3E}">
        <p14:creationId xmlns:p14="http://schemas.microsoft.com/office/powerpoint/2010/main" val="3978193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45720" indent="0">
              <a:lnSpc>
                <a:spcPct val="100000"/>
              </a:lnSpc>
              <a:spcBef>
                <a:spcPts val="1200"/>
              </a:spcBef>
              <a:buNone/>
            </a:pPr>
            <a:r>
              <a:rPr lang="en-US" dirty="0">
                <a:solidFill>
                  <a:schemeClr val="tx1">
                    <a:lumMod val="65000"/>
                    <a:lumOff val="35000"/>
                  </a:schemeClr>
                </a:solidFill>
              </a:rPr>
              <a:t>Drug Convictions and Selective Service Registration</a:t>
            </a:r>
          </a:p>
          <a:p>
            <a:pPr>
              <a:spcBef>
                <a:spcPts val="1200"/>
              </a:spcBef>
            </a:pPr>
            <a:r>
              <a:rPr lang="en-US" sz="2800" dirty="0">
                <a:solidFill>
                  <a:schemeClr val="accent1"/>
                </a:solidFill>
              </a:rPr>
              <a:t>Eliminates the suspension </a:t>
            </a:r>
            <a:r>
              <a:rPr lang="en-US" sz="2800" dirty="0">
                <a:solidFill>
                  <a:schemeClr val="tx1">
                    <a:lumMod val="65000"/>
                    <a:lumOff val="35000"/>
                  </a:schemeClr>
                </a:solidFill>
              </a:rPr>
              <a:t>of federal aid eligibility for applicants with </a:t>
            </a:r>
            <a:r>
              <a:rPr lang="en-US" sz="2800" dirty="0">
                <a:solidFill>
                  <a:schemeClr val="accent1"/>
                </a:solidFill>
              </a:rPr>
              <a:t>drug-related convictions</a:t>
            </a:r>
            <a:r>
              <a:rPr lang="en-US" sz="2800" dirty="0"/>
              <a:t>. </a:t>
            </a:r>
          </a:p>
          <a:p>
            <a:pPr>
              <a:spcBef>
                <a:spcPts val="1200"/>
              </a:spcBef>
            </a:pPr>
            <a:r>
              <a:rPr lang="en-US" sz="2800" dirty="0">
                <a:solidFill>
                  <a:schemeClr val="tx1">
                    <a:lumMod val="65000"/>
                    <a:lumOff val="35000"/>
                  </a:schemeClr>
                </a:solidFill>
              </a:rPr>
              <a:t>Removes the requirement that male students must register with the </a:t>
            </a:r>
            <a:r>
              <a:rPr lang="en-US" sz="2800" dirty="0">
                <a:solidFill>
                  <a:schemeClr val="accent1"/>
                </a:solidFill>
              </a:rPr>
              <a:t>Selective Service </a:t>
            </a:r>
            <a:r>
              <a:rPr lang="en-US" sz="2800" dirty="0">
                <a:solidFill>
                  <a:schemeClr val="tx1">
                    <a:lumMod val="65000"/>
                    <a:lumOff val="35000"/>
                  </a:schemeClr>
                </a:solidFill>
              </a:rPr>
              <a:t>before the age of 26 in order to be eligible for federal aid. </a:t>
            </a:r>
          </a:p>
          <a:p>
            <a:pPr>
              <a:spcBef>
                <a:spcPts val="1200"/>
              </a:spcBef>
            </a:pPr>
            <a:r>
              <a:rPr lang="en-US" sz="2800" dirty="0">
                <a:solidFill>
                  <a:schemeClr val="tx1">
                    <a:lumMod val="65000"/>
                    <a:lumOff val="35000"/>
                  </a:schemeClr>
                </a:solidFill>
              </a:rPr>
              <a:t>Questions still on the FAFSA but are ignored and no longer impact eligibility</a:t>
            </a:r>
            <a:r>
              <a:rPr lang="en-US" sz="2800" dirty="0" smtClean="0">
                <a:solidFill>
                  <a:schemeClr val="tx1">
                    <a:lumMod val="65000"/>
                    <a:lumOff val="35000"/>
                  </a:schemeClr>
                </a:solidFill>
              </a:rPr>
              <a:t>.</a:t>
            </a:r>
          </a:p>
          <a:p>
            <a:pPr>
              <a:spcBef>
                <a:spcPts val="1200"/>
              </a:spcBef>
            </a:pPr>
            <a:r>
              <a:rPr lang="en-US" sz="2800" dirty="0" smtClean="0">
                <a:solidFill>
                  <a:schemeClr val="tx1">
                    <a:lumMod val="65000"/>
                    <a:lumOff val="35000"/>
                  </a:schemeClr>
                </a:solidFill>
              </a:rPr>
              <a:t>Dear Colleague Letter – GEN-21-04</a:t>
            </a:r>
          </a:p>
          <a:p>
            <a:pPr marL="0" indent="0">
              <a:spcBef>
                <a:spcPts val="1200"/>
              </a:spcBef>
              <a:buNone/>
            </a:pPr>
            <a:r>
              <a:rPr lang="en-US" sz="2800" dirty="0">
                <a:hlinkClick r:id="rId2"/>
              </a:rPr>
              <a:t>Early Implementation of the FAFSA Simplification Act’s Removal of Selective Service and Drug Conviction Requirements for Title IV Eligibility | Knowledge Center</a:t>
            </a:r>
            <a:endParaRPr lang="en-US" sz="2800" dirty="0">
              <a:solidFill>
                <a:schemeClr val="tx1">
                  <a:lumMod val="65000"/>
                  <a:lumOff val="35000"/>
                </a:schemeClr>
              </a:solidFill>
            </a:endParaRPr>
          </a:p>
          <a:p>
            <a:endParaRPr lang="en-US" dirty="0"/>
          </a:p>
        </p:txBody>
      </p:sp>
      <p:sp>
        <p:nvSpPr>
          <p:cNvPr id="3" name="Title 2"/>
          <p:cNvSpPr>
            <a:spLocks noGrp="1"/>
          </p:cNvSpPr>
          <p:nvPr>
            <p:ph type="title"/>
          </p:nvPr>
        </p:nvSpPr>
        <p:spPr/>
        <p:txBody>
          <a:bodyPr/>
          <a:lstStyle/>
          <a:p>
            <a:r>
              <a:rPr lang="en-US" dirty="0"/>
              <a:t>Drug Convictions and Selective Service Registration</a:t>
            </a:r>
          </a:p>
        </p:txBody>
      </p:sp>
    </p:spTree>
    <p:extLst>
      <p:ext uri="{BB962C8B-B14F-4D97-AF65-F5344CB8AC3E}">
        <p14:creationId xmlns:p14="http://schemas.microsoft.com/office/powerpoint/2010/main" val="3679517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1"/>
            <a:ext cx="10972800" cy="4525963"/>
          </a:xfrm>
          <a:ln>
            <a:solidFill>
              <a:schemeClr val="accent1"/>
            </a:solidFill>
          </a:ln>
        </p:spPr>
        <p:txBody>
          <a:bodyPr/>
          <a:lstStyle/>
          <a:p>
            <a:pPr marL="0" indent="0" algn="ctr">
              <a:buNone/>
            </a:pPr>
            <a:endParaRPr lang="en-US" dirty="0" smtClean="0"/>
          </a:p>
          <a:p>
            <a:pPr marL="0" indent="0" algn="ctr">
              <a:buNone/>
            </a:pPr>
            <a:endParaRPr lang="en-US" sz="2000" dirty="0" smtClean="0"/>
          </a:p>
          <a:p>
            <a:pPr marL="0" indent="0" algn="ctr">
              <a:buNone/>
            </a:pPr>
            <a:r>
              <a:rPr lang="en-US" sz="4200" b="1" dirty="0" smtClean="0">
                <a:solidFill>
                  <a:schemeClr val="accent3"/>
                </a:solidFill>
              </a:rPr>
              <a:t>Already Implemented Changes </a:t>
            </a:r>
          </a:p>
          <a:p>
            <a:pPr marL="0" indent="0" algn="ctr">
              <a:buNone/>
            </a:pPr>
            <a:r>
              <a:rPr lang="en-US" sz="4200" i="1" dirty="0" smtClean="0">
                <a:solidFill>
                  <a:schemeClr val="accent3"/>
                </a:solidFill>
              </a:rPr>
              <a:t>Effective </a:t>
            </a:r>
            <a:r>
              <a:rPr lang="en-US" sz="4200" i="1" dirty="0">
                <a:solidFill>
                  <a:schemeClr val="accent3"/>
                </a:solidFill>
              </a:rPr>
              <a:t>as of </a:t>
            </a:r>
            <a:r>
              <a:rPr lang="en-US" sz="4200" i="1" dirty="0" smtClean="0">
                <a:solidFill>
                  <a:schemeClr val="accent3"/>
                </a:solidFill>
              </a:rPr>
              <a:t>July 1</a:t>
            </a:r>
            <a:r>
              <a:rPr lang="en-US" sz="4200" i="1" dirty="0">
                <a:solidFill>
                  <a:schemeClr val="accent3"/>
                </a:solidFill>
              </a:rPr>
              <a:t>, </a:t>
            </a:r>
            <a:r>
              <a:rPr lang="en-US" sz="4200" i="1" dirty="0" smtClean="0">
                <a:solidFill>
                  <a:schemeClr val="accent3"/>
                </a:solidFill>
              </a:rPr>
              <a:t>2021</a:t>
            </a:r>
            <a:endParaRPr lang="en-US" sz="4200" i="1" dirty="0">
              <a:solidFill>
                <a:schemeClr val="accent3"/>
              </a:solidFill>
            </a:endParaRPr>
          </a:p>
        </p:txBody>
      </p:sp>
    </p:spTree>
    <p:extLst>
      <p:ext uri="{BB962C8B-B14F-4D97-AF65-F5344CB8AC3E}">
        <p14:creationId xmlns:p14="http://schemas.microsoft.com/office/powerpoint/2010/main" val="459719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SULA - the maximum lifetime subsidized loan limit of 150% of published program length is </a:t>
            </a:r>
            <a:r>
              <a:rPr lang="en-US" dirty="0" smtClean="0"/>
              <a:t>repealed effective July 1, 2021.</a:t>
            </a:r>
          </a:p>
          <a:p>
            <a:r>
              <a:rPr lang="en-US" dirty="0" smtClean="0"/>
              <a:t>Dear Colleague Letter – DL-21-04</a:t>
            </a:r>
            <a:endParaRPr lang="en-US" dirty="0"/>
          </a:p>
          <a:p>
            <a:pPr marL="0" indent="0">
              <a:buNone/>
            </a:pPr>
            <a:r>
              <a:rPr lang="en-US" sz="2800" dirty="0" smtClean="0">
                <a:hlinkClick r:id="rId2"/>
              </a:rPr>
              <a:t>150</a:t>
            </a:r>
            <a:r>
              <a:rPr lang="en-US" sz="2800" dirty="0">
                <a:hlinkClick r:id="rId2"/>
              </a:rPr>
              <a:t>% Direct Subsidized Loan Limit: Electronic Announcement #25 – Guidance and Operational Information for the Repeal of 150% Subsidized Usage Limit (EA ID: DL-21-04) | Knowledge </a:t>
            </a:r>
            <a:r>
              <a:rPr lang="en-US" sz="2800" dirty="0" smtClean="0">
                <a:hlinkClick r:id="rId2"/>
              </a:rPr>
              <a:t>Center</a:t>
            </a:r>
            <a:endParaRPr lang="en-US" sz="2800" dirty="0">
              <a:hlinkClick r:id="rId2"/>
            </a:endParaRP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980270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1"/>
            <a:ext cx="10972800" cy="4525963"/>
          </a:xfrm>
          <a:ln>
            <a:solidFill>
              <a:schemeClr val="accent1"/>
            </a:solidFill>
          </a:ln>
        </p:spPr>
        <p:txBody>
          <a:bodyPr/>
          <a:lstStyle/>
          <a:p>
            <a:pPr marL="0" indent="0" algn="ctr">
              <a:buNone/>
            </a:pPr>
            <a:endParaRPr lang="en-US" dirty="0" smtClean="0"/>
          </a:p>
          <a:p>
            <a:pPr marL="0" indent="0" algn="ctr">
              <a:buNone/>
            </a:pPr>
            <a:endParaRPr lang="en-US" sz="2000" dirty="0" smtClean="0"/>
          </a:p>
          <a:p>
            <a:pPr marL="0" indent="0" algn="ctr">
              <a:buNone/>
            </a:pPr>
            <a:r>
              <a:rPr lang="en-US" sz="4200" b="1" dirty="0" smtClean="0">
                <a:solidFill>
                  <a:schemeClr val="accent3"/>
                </a:solidFill>
              </a:rPr>
              <a:t>Future Changes</a:t>
            </a:r>
          </a:p>
          <a:p>
            <a:pPr marL="0" indent="0" algn="ctr">
              <a:buNone/>
            </a:pPr>
            <a:r>
              <a:rPr lang="en-US" sz="4200" i="1" dirty="0" smtClean="0">
                <a:solidFill>
                  <a:schemeClr val="accent3"/>
                </a:solidFill>
              </a:rPr>
              <a:t>Effective July 1, 2023</a:t>
            </a:r>
          </a:p>
        </p:txBody>
      </p:sp>
    </p:spTree>
    <p:extLst>
      <p:ext uri="{BB962C8B-B14F-4D97-AF65-F5344CB8AC3E}">
        <p14:creationId xmlns:p14="http://schemas.microsoft.com/office/powerpoint/2010/main" val="3288859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solidFill>
                  <a:schemeClr val="accent1"/>
                </a:solidFill>
              </a:rPr>
              <a:t>Pell Grant eligibility for incarcerated individuals </a:t>
            </a:r>
            <a:r>
              <a:rPr lang="en-US" dirty="0" smtClean="0"/>
              <a:t>has been restored. </a:t>
            </a:r>
            <a:endParaRPr lang="en-US" dirty="0" smtClean="0"/>
          </a:p>
          <a:p>
            <a:pPr lvl="1"/>
            <a:r>
              <a:rPr lang="en-US" dirty="0" smtClean="0"/>
              <a:t>Student must be enrolled in an eligible prison education program.</a:t>
            </a:r>
            <a:endParaRPr lang="en-US" dirty="0" smtClean="0"/>
          </a:p>
          <a:p>
            <a:pPr lvl="1"/>
            <a:r>
              <a:rPr lang="en-US" dirty="0" smtClean="0">
                <a:solidFill>
                  <a:schemeClr val="accent1"/>
                </a:solidFill>
              </a:rPr>
              <a:t>Institutions must be approved </a:t>
            </a:r>
            <a:r>
              <a:rPr lang="en-US" dirty="0" smtClean="0"/>
              <a:t>to participate </a:t>
            </a:r>
          </a:p>
          <a:p>
            <a:pPr lvl="2"/>
            <a:r>
              <a:rPr lang="en-US" dirty="0" smtClean="0"/>
              <a:t>Optional </a:t>
            </a:r>
          </a:p>
          <a:p>
            <a:pPr lvl="2"/>
            <a:r>
              <a:rPr lang="en-US" dirty="0" smtClean="0"/>
              <a:t>Proprietary institutions not eligible </a:t>
            </a:r>
          </a:p>
          <a:p>
            <a:pPr lvl="1"/>
            <a:endParaRPr lang="en-US" dirty="0" smtClean="0"/>
          </a:p>
        </p:txBody>
      </p:sp>
      <p:sp>
        <p:nvSpPr>
          <p:cNvPr id="5" name="Title 4"/>
          <p:cNvSpPr>
            <a:spLocks noGrp="1"/>
          </p:cNvSpPr>
          <p:nvPr>
            <p:ph type="title"/>
          </p:nvPr>
        </p:nvSpPr>
        <p:spPr/>
        <p:txBody>
          <a:bodyPr/>
          <a:lstStyle/>
          <a:p>
            <a:r>
              <a:rPr lang="en-US" dirty="0" smtClean="0"/>
              <a:t>Pell Grants and Incarcerated Student</a:t>
            </a:r>
            <a:endParaRPr lang="en-US" dirty="0"/>
          </a:p>
        </p:txBody>
      </p:sp>
    </p:spTree>
    <p:extLst>
      <p:ext uri="{BB962C8B-B14F-4D97-AF65-F5344CB8AC3E}">
        <p14:creationId xmlns:p14="http://schemas.microsoft.com/office/powerpoint/2010/main" val="482381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1"/>
            <a:ext cx="10972800" cy="4525963"/>
          </a:xfrm>
          <a:ln>
            <a:solidFill>
              <a:schemeClr val="accent1"/>
            </a:solidFill>
          </a:ln>
        </p:spPr>
        <p:txBody>
          <a:bodyPr/>
          <a:lstStyle/>
          <a:p>
            <a:pPr marL="0" indent="0" algn="ctr">
              <a:buNone/>
            </a:pPr>
            <a:endParaRPr lang="en-US" dirty="0" smtClean="0"/>
          </a:p>
          <a:p>
            <a:pPr marL="0" indent="0" algn="ctr">
              <a:buNone/>
            </a:pPr>
            <a:endParaRPr lang="en-US" sz="2000" dirty="0" smtClean="0"/>
          </a:p>
          <a:p>
            <a:pPr marL="0" indent="0" algn="ctr">
              <a:buNone/>
            </a:pPr>
            <a:r>
              <a:rPr lang="en-US" sz="4200" b="1" dirty="0" smtClean="0">
                <a:solidFill>
                  <a:schemeClr val="accent3"/>
                </a:solidFill>
              </a:rPr>
              <a:t>Future Changes</a:t>
            </a:r>
          </a:p>
          <a:p>
            <a:pPr marL="0" indent="0" algn="ctr">
              <a:buNone/>
            </a:pPr>
            <a:r>
              <a:rPr lang="en-US" sz="4200" i="1" dirty="0" smtClean="0">
                <a:solidFill>
                  <a:schemeClr val="accent3"/>
                </a:solidFill>
              </a:rPr>
              <a:t>Effective for the 2024-2025 FAFSA</a:t>
            </a:r>
          </a:p>
          <a:p>
            <a:pPr marL="0" indent="0" algn="ctr">
              <a:buNone/>
            </a:pPr>
            <a:r>
              <a:rPr lang="en-US" sz="4200" i="1" dirty="0" smtClean="0">
                <a:solidFill>
                  <a:schemeClr val="accent3"/>
                </a:solidFill>
              </a:rPr>
              <a:t>(available October 1, 2023)</a:t>
            </a:r>
            <a:endParaRPr lang="en-US" sz="4200" i="1" dirty="0">
              <a:solidFill>
                <a:schemeClr val="accent3"/>
              </a:solidFill>
            </a:endParaRPr>
          </a:p>
        </p:txBody>
      </p:sp>
    </p:spTree>
    <p:extLst>
      <p:ext uri="{BB962C8B-B14F-4D97-AF65-F5344CB8AC3E}">
        <p14:creationId xmlns:p14="http://schemas.microsoft.com/office/powerpoint/2010/main" val="1412177157"/>
      </p:ext>
    </p:extLst>
  </p:cSld>
  <p:clrMapOvr>
    <a:masterClrMapping/>
  </p:clrMapOvr>
</p:sld>
</file>

<file path=ppt/theme/theme1.xml><?xml version="1.0" encoding="utf-8"?>
<a:theme xmlns:a="http://schemas.openxmlformats.org/drawingml/2006/main" name="Education-template">
  <a:themeElements>
    <a:clrScheme name="Custom 33">
      <a:dk1>
        <a:sysClr val="windowText" lastClr="000000"/>
      </a:dk1>
      <a:lt1>
        <a:sysClr val="window" lastClr="FFFFFF"/>
      </a:lt1>
      <a:dk2>
        <a:srgbClr val="595959"/>
      </a:dk2>
      <a:lt2>
        <a:srgbClr val="D8D8D8"/>
      </a:lt2>
      <a:accent1>
        <a:srgbClr val="0194D3"/>
      </a:accent1>
      <a:accent2>
        <a:srgbClr val="E87D1E"/>
      </a:accent2>
      <a:accent3>
        <a:srgbClr val="78A22F"/>
      </a:accent3>
      <a:accent4>
        <a:srgbClr val="C2005A"/>
      </a:accent4>
      <a:accent5>
        <a:srgbClr val="E69500"/>
      </a:accent5>
      <a:accent6>
        <a:srgbClr val="146699"/>
      </a:accent6>
      <a:hlink>
        <a:srgbClr val="0194D3"/>
      </a:hlink>
      <a:folHlink>
        <a:srgbClr val="0194D3"/>
      </a:folHlink>
    </a:clrScheme>
    <a:fontScheme name="Custom 1">
      <a:majorFont>
        <a:latin typeface="Tw Cen MT Condensed Extra Bold"/>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FAME-theme">
  <a:themeElements>
    <a:clrScheme name="FAME">
      <a:dk1>
        <a:sysClr val="windowText" lastClr="000000"/>
      </a:dk1>
      <a:lt1>
        <a:sysClr val="window" lastClr="FFFFFF"/>
      </a:lt1>
      <a:dk2>
        <a:srgbClr val="595959"/>
      </a:dk2>
      <a:lt2>
        <a:srgbClr val="D8D8D8"/>
      </a:lt2>
      <a:accent1>
        <a:srgbClr val="5096C5"/>
      </a:accent1>
      <a:accent2>
        <a:srgbClr val="D55E01"/>
      </a:accent2>
      <a:accent3>
        <a:srgbClr val="8CB000"/>
      </a:accent3>
      <a:accent4>
        <a:srgbClr val="C2005A"/>
      </a:accent4>
      <a:accent5>
        <a:srgbClr val="E69500"/>
      </a:accent5>
      <a:accent6>
        <a:srgbClr val="146699"/>
      </a:accent6>
      <a:hlink>
        <a:srgbClr val="C2CCC9"/>
      </a:hlink>
      <a:folHlink>
        <a:srgbClr val="5096C5"/>
      </a:folHlink>
    </a:clrScheme>
    <a:fontScheme name="Custom 1">
      <a:majorFont>
        <a:latin typeface="Tw Cen MT Condensed Extra Bold"/>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Education-template</Template>
  <TotalTime>637</TotalTime>
  <Words>2049</Words>
  <Application>Microsoft Office PowerPoint</Application>
  <PresentationFormat>Widescreen</PresentationFormat>
  <Paragraphs>208</Paragraphs>
  <Slides>31</Slides>
  <Notes>25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Arial Black</vt:lpstr>
      <vt:lpstr>Calibri</vt:lpstr>
      <vt:lpstr>Courier New</vt:lpstr>
      <vt:lpstr>Wingdings</vt:lpstr>
      <vt:lpstr>Education-template</vt:lpstr>
      <vt:lpstr>1_FAME-theme</vt:lpstr>
      <vt:lpstr>FAFSA Simplification</vt:lpstr>
      <vt:lpstr>Future Changes</vt:lpstr>
      <vt:lpstr>PowerPoint Presentation</vt:lpstr>
      <vt:lpstr>Drug Convictions and Selective Service Registration</vt:lpstr>
      <vt:lpstr>PowerPoint Presentation</vt:lpstr>
      <vt:lpstr>PowerPoint Presentation</vt:lpstr>
      <vt:lpstr>PowerPoint Presentation</vt:lpstr>
      <vt:lpstr>Pell Grants and Incarcerated Student</vt:lpstr>
      <vt:lpstr>PowerPoint Presentation</vt:lpstr>
      <vt:lpstr>Name Changes</vt:lpstr>
      <vt:lpstr>Need Analysis</vt:lpstr>
      <vt:lpstr>Two Pathways to Pell</vt:lpstr>
      <vt:lpstr>Determine Pell Eligibility</vt:lpstr>
      <vt:lpstr>Maximum Pell Grant Eligibility</vt:lpstr>
      <vt:lpstr>Maximum Pell Grant Eligibility continued….</vt:lpstr>
      <vt:lpstr>Pell Eligibility Based on the SAI</vt:lpstr>
      <vt:lpstr>Pell Eligibility Based on Minimum Pell</vt:lpstr>
      <vt:lpstr>Poverty Tables and Pell Grant Eligibility </vt:lpstr>
      <vt:lpstr>PowerPoint Presentation</vt:lpstr>
      <vt:lpstr>Which Parent(s) Must Complete the FAFSA?</vt:lpstr>
      <vt:lpstr>Multiple Children in College</vt:lpstr>
      <vt:lpstr>IRS Definition of Dependent</vt:lpstr>
      <vt:lpstr>Applicants Exempt from Asset Reporting (was SNT)</vt:lpstr>
      <vt:lpstr>Changes in Reportable Income </vt:lpstr>
      <vt:lpstr>Changes in Reportable Assets</vt:lpstr>
      <vt:lpstr>Dependency Override Changes</vt:lpstr>
      <vt:lpstr>Dependency Override Changes</vt:lpstr>
      <vt:lpstr>Financial Aid Appeals</vt:lpstr>
      <vt:lpstr>Changes to Cost of Attendance </vt:lpstr>
      <vt:lpstr>Other Changes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Jana McQuilkin</dc:creator>
  <cp:lastModifiedBy>Mila Tappan</cp:lastModifiedBy>
  <cp:revision>67</cp:revision>
  <cp:lastPrinted>2021-03-10T15:36:01Z</cp:lastPrinted>
  <dcterms:created xsi:type="dcterms:W3CDTF">2015-09-11T13:56:04Z</dcterms:created>
  <dcterms:modified xsi:type="dcterms:W3CDTF">2021-11-18T15:02:39Z</dcterms:modified>
</cp:coreProperties>
</file>