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2.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comment3.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1" r:id="rId2"/>
    <p:sldId id="476" r:id="rId3"/>
    <p:sldId id="262" r:id="rId4"/>
    <p:sldId id="466" r:id="rId5"/>
    <p:sldId id="467" r:id="rId6"/>
    <p:sldId id="468" r:id="rId7"/>
    <p:sldId id="477" r:id="rId8"/>
    <p:sldId id="465" r:id="rId9"/>
    <p:sldId id="479" r:id="rId10"/>
    <p:sldId id="469" r:id="rId11"/>
    <p:sldId id="478" r:id="rId12"/>
    <p:sldId id="464" r:id="rId13"/>
    <p:sldId id="480" r:id="rId14"/>
    <p:sldId id="481" r:id="rId15"/>
    <p:sldId id="484" r:id="rId16"/>
    <p:sldId id="482" r:id="rId17"/>
    <p:sldId id="483" r:id="rId18"/>
    <p:sldId id="485" r:id="rId19"/>
    <p:sldId id="470" r:id="rId20"/>
    <p:sldId id="475" r:id="rId21"/>
    <p:sldId id="471" r:id="rId22"/>
    <p:sldId id="473" r:id="rId23"/>
    <p:sldId id="355" r:id="rId24"/>
    <p:sldId id="260" r:id="rId2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a McQuilkin" initials="JM" lastIdx="1" clrIdx="0">
    <p:extLst>
      <p:ext uri="{19B8F6BF-5375-455C-9EA6-DF929625EA0E}">
        <p15:presenceInfo xmlns:p15="http://schemas.microsoft.com/office/powerpoint/2012/main" userId="S-1-5-21-183723660-418669479-1544898942-22945" providerId="AD"/>
      </p:ext>
    </p:extLst>
  </p:cmAuthor>
  <p:cmAuthor id="2" name="Mila Tappan" initials="MT" lastIdx="6" clrIdx="1">
    <p:extLst>
      <p:ext uri="{19B8F6BF-5375-455C-9EA6-DF929625EA0E}">
        <p15:presenceInfo xmlns:p15="http://schemas.microsoft.com/office/powerpoint/2012/main" userId="S-1-5-21-183723660-418669479-1544898942-85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A2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46" autoAdjust="0"/>
    <p:restoredTop sz="79090" autoAdjust="0"/>
  </p:normalViewPr>
  <p:slideViewPr>
    <p:cSldViewPr>
      <p:cViewPr varScale="1">
        <p:scale>
          <a:sx n="95" d="100"/>
          <a:sy n="95" d="100"/>
        </p:scale>
        <p:origin x="12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11-10T15:54:39.559" idx="1">
    <p:pos x="4487" y="1152"/>
    <p:text>Are we using this year as it the last year we have a full cycle of data? I just wondered as the filing changes were fairly large from 19-20 to 20-21, but I"m guessing we can account for that is other ways.</p:text>
    <p:extLst>
      <p:ext uri="{C676402C-5697-4E1C-873F-D02D1690AC5C}">
        <p15:threadingInfo xmlns:p15="http://schemas.microsoft.com/office/powerpoint/2012/main" timeZoneBias="300"/>
      </p:ext>
    </p:extLst>
  </p:cm>
  <p:cm authorId="2" dt="2021-11-10T15:56:38.100" idx="2">
    <p:pos x="5191" y="3359"/>
    <p:text>I'm saying this more for me than you, but the 2024-2025 FAFSA will be avialble on October 1, 2023 so hopefully all changes will have been enacted by then?</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11-10T16:02:33.629" idx="5">
    <p:pos x="4256" y="3635"/>
    <p:text>There were a bunch of extra spaces I took out that I mention just in case you don't save this version and use the original.</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11-10T16:06:24.453" idx="6">
    <p:pos x="10" y="10"/>
    <p:text>What do the asterisks represent?</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272A85DD-22F9-4B00-8B02-4E6A79E23E52}" type="datetimeFigureOut">
              <a:rPr lang="en-US" smtClean="0"/>
              <a:t>11/18/2021</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344D51DD-B307-4DA3-A5D4-9C37807A78D7}" type="slidenum">
              <a:rPr lang="en-US" smtClean="0"/>
              <a:t>‹#›</a:t>
            </a:fld>
            <a:endParaRPr lang="en-US" dirty="0"/>
          </a:p>
        </p:txBody>
      </p:sp>
    </p:spTree>
    <p:extLst>
      <p:ext uri="{BB962C8B-B14F-4D97-AF65-F5344CB8AC3E}">
        <p14:creationId xmlns:p14="http://schemas.microsoft.com/office/powerpoint/2010/main" val="2526880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famemaine.com/wp-content/uploads/2016/08/FSA-ID_InfoTrackingSheetwithTips.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a:t>
            </a:fld>
            <a:endParaRPr lang="en-US" dirty="0"/>
          </a:p>
        </p:txBody>
      </p:sp>
    </p:spTree>
    <p:extLst>
      <p:ext uri="{BB962C8B-B14F-4D97-AF65-F5344CB8AC3E}">
        <p14:creationId xmlns:p14="http://schemas.microsoft.com/office/powerpoint/2010/main" val="1846213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13</a:t>
            </a:fld>
            <a:endParaRPr lang="en-US" dirty="0"/>
          </a:p>
        </p:txBody>
      </p:sp>
    </p:spTree>
    <p:extLst>
      <p:ext uri="{BB962C8B-B14F-4D97-AF65-F5344CB8AC3E}">
        <p14:creationId xmlns:p14="http://schemas.microsoft.com/office/powerpoint/2010/main" val="2162703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14</a:t>
            </a:fld>
            <a:endParaRPr lang="en-US" dirty="0"/>
          </a:p>
        </p:txBody>
      </p:sp>
    </p:spTree>
    <p:extLst>
      <p:ext uri="{BB962C8B-B14F-4D97-AF65-F5344CB8AC3E}">
        <p14:creationId xmlns:p14="http://schemas.microsoft.com/office/powerpoint/2010/main" val="1762071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15</a:t>
            </a:fld>
            <a:endParaRPr lang="en-US" dirty="0"/>
          </a:p>
        </p:txBody>
      </p:sp>
    </p:spTree>
    <p:extLst>
      <p:ext uri="{BB962C8B-B14F-4D97-AF65-F5344CB8AC3E}">
        <p14:creationId xmlns:p14="http://schemas.microsoft.com/office/powerpoint/2010/main" val="2535639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16</a:t>
            </a:fld>
            <a:endParaRPr lang="en-US" dirty="0"/>
          </a:p>
        </p:txBody>
      </p:sp>
    </p:spTree>
    <p:extLst>
      <p:ext uri="{BB962C8B-B14F-4D97-AF65-F5344CB8AC3E}">
        <p14:creationId xmlns:p14="http://schemas.microsoft.com/office/powerpoint/2010/main" val="2140758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17</a:t>
            </a:fld>
            <a:endParaRPr lang="en-US" dirty="0"/>
          </a:p>
        </p:txBody>
      </p:sp>
    </p:spTree>
    <p:extLst>
      <p:ext uri="{BB962C8B-B14F-4D97-AF65-F5344CB8AC3E}">
        <p14:creationId xmlns:p14="http://schemas.microsoft.com/office/powerpoint/2010/main" val="2604325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18</a:t>
            </a:fld>
            <a:endParaRPr lang="en-US" dirty="0"/>
          </a:p>
        </p:txBody>
      </p:sp>
    </p:spTree>
    <p:extLst>
      <p:ext uri="{BB962C8B-B14F-4D97-AF65-F5344CB8AC3E}">
        <p14:creationId xmlns:p14="http://schemas.microsoft.com/office/powerpoint/2010/main" val="13956502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19</a:t>
            </a:fld>
            <a:endParaRPr lang="en-US" dirty="0"/>
          </a:p>
        </p:txBody>
      </p:sp>
    </p:spTree>
    <p:extLst>
      <p:ext uri="{BB962C8B-B14F-4D97-AF65-F5344CB8AC3E}">
        <p14:creationId xmlns:p14="http://schemas.microsoft.com/office/powerpoint/2010/main" val="14009876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20</a:t>
            </a:fld>
            <a:endParaRPr lang="en-US" dirty="0"/>
          </a:p>
        </p:txBody>
      </p:sp>
    </p:spTree>
    <p:extLst>
      <p:ext uri="{BB962C8B-B14F-4D97-AF65-F5344CB8AC3E}">
        <p14:creationId xmlns:p14="http://schemas.microsoft.com/office/powerpoint/2010/main" val="3853636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21</a:t>
            </a:fld>
            <a:endParaRPr lang="en-US" dirty="0"/>
          </a:p>
        </p:txBody>
      </p:sp>
    </p:spTree>
    <p:extLst>
      <p:ext uri="{BB962C8B-B14F-4D97-AF65-F5344CB8AC3E}">
        <p14:creationId xmlns:p14="http://schemas.microsoft.com/office/powerpoint/2010/main" val="3193629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22</a:t>
            </a:fld>
            <a:endParaRPr lang="en-US" dirty="0"/>
          </a:p>
        </p:txBody>
      </p:sp>
    </p:spTree>
    <p:extLst>
      <p:ext uri="{BB962C8B-B14F-4D97-AF65-F5344CB8AC3E}">
        <p14:creationId xmlns:p14="http://schemas.microsoft.com/office/powerpoint/2010/main" val="372199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3</a:t>
            </a:fld>
            <a:endParaRPr lang="en-US" dirty="0"/>
          </a:p>
        </p:txBody>
      </p:sp>
    </p:spTree>
    <p:extLst>
      <p:ext uri="{BB962C8B-B14F-4D97-AF65-F5344CB8AC3E}">
        <p14:creationId xmlns:p14="http://schemas.microsoft.com/office/powerpoint/2010/main" val="39032561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06A107-5F14-4854-83A7-BDEBC4F4E9CE}" type="slidenum">
              <a:rPr lang="en-US" smtClean="0"/>
              <a:pPr fontAlgn="base">
                <a:spcBef>
                  <a:spcPct val="0"/>
                </a:spcBef>
                <a:spcAft>
                  <a:spcPct val="0"/>
                </a:spcAft>
                <a:defRPr/>
              </a:pPr>
              <a:t>24</a:t>
            </a:fld>
            <a:endParaRPr lang="en-US" dirty="0" smtClean="0"/>
          </a:p>
        </p:txBody>
      </p:sp>
    </p:spTree>
    <p:extLst>
      <p:ext uri="{BB962C8B-B14F-4D97-AF65-F5344CB8AC3E}">
        <p14:creationId xmlns:p14="http://schemas.microsoft.com/office/powerpoint/2010/main" val="1218677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4</a:t>
            </a:fld>
            <a:endParaRPr lang="en-US" dirty="0"/>
          </a:p>
        </p:txBody>
      </p:sp>
    </p:spTree>
    <p:extLst>
      <p:ext uri="{BB962C8B-B14F-4D97-AF65-F5344CB8AC3E}">
        <p14:creationId xmlns:p14="http://schemas.microsoft.com/office/powerpoint/2010/main" val="2084470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5</a:t>
            </a:fld>
            <a:endParaRPr lang="en-US" dirty="0"/>
          </a:p>
        </p:txBody>
      </p:sp>
    </p:spTree>
    <p:extLst>
      <p:ext uri="{BB962C8B-B14F-4D97-AF65-F5344CB8AC3E}">
        <p14:creationId xmlns:p14="http://schemas.microsoft.com/office/powerpoint/2010/main" val="1823140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6</a:t>
            </a:fld>
            <a:endParaRPr lang="en-US" dirty="0"/>
          </a:p>
        </p:txBody>
      </p:sp>
    </p:spTree>
    <p:extLst>
      <p:ext uri="{BB962C8B-B14F-4D97-AF65-F5344CB8AC3E}">
        <p14:creationId xmlns:p14="http://schemas.microsoft.com/office/powerpoint/2010/main" val="4009045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8</a:t>
            </a:fld>
            <a:endParaRPr lang="en-US" dirty="0"/>
          </a:p>
        </p:txBody>
      </p:sp>
    </p:spTree>
    <p:extLst>
      <p:ext uri="{BB962C8B-B14F-4D97-AF65-F5344CB8AC3E}">
        <p14:creationId xmlns:p14="http://schemas.microsoft.com/office/powerpoint/2010/main" val="2660225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9</a:t>
            </a:fld>
            <a:endParaRPr lang="en-US" dirty="0"/>
          </a:p>
        </p:txBody>
      </p:sp>
    </p:spTree>
    <p:extLst>
      <p:ext uri="{BB962C8B-B14F-4D97-AF65-F5344CB8AC3E}">
        <p14:creationId xmlns:p14="http://schemas.microsoft.com/office/powerpoint/2010/main" val="1752365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10</a:t>
            </a:fld>
            <a:endParaRPr lang="en-US" dirty="0"/>
          </a:p>
        </p:txBody>
      </p:sp>
    </p:spTree>
    <p:extLst>
      <p:ext uri="{BB962C8B-B14F-4D97-AF65-F5344CB8AC3E}">
        <p14:creationId xmlns:p14="http://schemas.microsoft.com/office/powerpoint/2010/main" val="1733924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recommended that students and parents obtain FSA IDs ahead of time.</a:t>
            </a:r>
          </a:p>
          <a:p>
            <a:r>
              <a:rPr lang="en-US" dirty="0" smtClean="0"/>
              <a:t>Each FSA ID takes about 10 minutes to create.</a:t>
            </a:r>
          </a:p>
          <a:p>
            <a:r>
              <a:rPr lang="en-US" dirty="0" smtClean="0"/>
              <a:t>If a student is ready to do the FAFSA but doesn’t have an FSA ID, have the student create the FSA as the first step in the FAFSA process. </a:t>
            </a:r>
          </a:p>
          <a:p>
            <a:r>
              <a:rPr lang="en-US" dirty="0" smtClean="0"/>
              <a:t>Write down the information used when creating the FSA ID (use FAME’s </a:t>
            </a:r>
            <a:r>
              <a:rPr lang="en-US" dirty="0" smtClean="0">
                <a:hlinkClick r:id="rId3"/>
              </a:rPr>
              <a:t>FSA ID Information Tracking Sheet</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44D51DD-B307-4DA3-A5D4-9C37807A78D7}" type="slidenum">
              <a:rPr lang="en-US" smtClean="0"/>
              <a:t>12</a:t>
            </a:fld>
            <a:endParaRPr lang="en-US" dirty="0"/>
          </a:p>
        </p:txBody>
      </p:sp>
    </p:spTree>
    <p:extLst>
      <p:ext uri="{BB962C8B-B14F-4D97-AF65-F5344CB8AC3E}">
        <p14:creationId xmlns:p14="http://schemas.microsoft.com/office/powerpoint/2010/main" val="145634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3200" baseline="0"/>
            </a:lvl1pPr>
            <a:lvl2pPr>
              <a:defRPr sz="28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lvl1pPr>
              <a:defRPr>
                <a:solidFill>
                  <a:schemeClr val="accent3"/>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36096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84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4622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8596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5513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38600" y="228600"/>
            <a:ext cx="4876800" cy="96012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4582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00CEFE64-733A-4DF2-A74C-29951540B322}" type="datetimeFigureOut">
              <a:rPr lang="en-US" smtClean="0"/>
              <a:pPr/>
              <a:t>11/18/2021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D88F6299-F1C8-4A19-9E65-FD6364D20CC9}" type="slidenum">
              <a:rPr lang="en-US" smtClean="0"/>
              <a:pPr/>
              <a:t>‹#›</a:t>
            </a:fld>
            <a:endParaRPr lang="en-US" dirty="0"/>
          </a:p>
        </p:txBody>
      </p:sp>
      <p:pic>
        <p:nvPicPr>
          <p:cNvPr id="7" name="Picture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7200" y="228600"/>
            <a:ext cx="2590800" cy="855663"/>
          </a:xfrm>
          <a:prstGeom prst="rect">
            <a:avLst/>
          </a:prstGeom>
        </p:spPr>
      </p:pic>
    </p:spTree>
    <p:extLst>
      <p:ext uri="{BB962C8B-B14F-4D97-AF65-F5344CB8AC3E}">
        <p14:creationId xmlns:p14="http://schemas.microsoft.com/office/powerpoint/2010/main" val="2598255803"/>
      </p:ext>
    </p:extLst>
  </p:cSld>
  <p:clrMap bg1="lt1" tx1="dk1" bg2="lt2" tx2="dk2" accent1="accent1" accent2="accent2" accent3="accent3" accent4="accent4" accent5="accent5" accent6="accent6" hlink="hlink" folHlink="folHlink"/>
  <p:sldLayoutIdLst>
    <p:sldLayoutId id="2147483662" r:id="rId1"/>
    <p:sldLayoutId id="2147483691" r:id="rId2"/>
    <p:sldLayoutId id="2147483665" r:id="rId3"/>
    <p:sldLayoutId id="2147483666" r:id="rId4"/>
    <p:sldLayoutId id="2147483667" r:id="rId5"/>
  </p:sldLayoutIdLst>
  <p:txStyles>
    <p:titleStyle>
      <a:lvl1pPr algn="r" defTabSz="914400" rtl="0" eaLnBrk="1" latinLnBrk="0" hangingPunct="1">
        <a:spcBef>
          <a:spcPct val="0"/>
        </a:spcBef>
        <a:buNone/>
        <a:defRPr sz="2800" kern="1200" spc="0">
          <a:solidFill>
            <a:schemeClr val="accent3"/>
          </a:solidFill>
          <a:latin typeface="Arial Black" panose="020B0A04020102020204" pitchFamily="34" charset="0"/>
          <a:ea typeface="+mj-ea"/>
          <a:cs typeface="+mj-cs"/>
        </a:defRPr>
      </a:lvl1pPr>
    </p:titleStyle>
    <p:bodyStyle>
      <a:lvl1pPr marL="342900" indent="-342900" algn="l" defTabSz="914400" rtl="0" eaLnBrk="1" latinLnBrk="0" hangingPunct="1">
        <a:spcBef>
          <a:spcPct val="20000"/>
        </a:spcBef>
        <a:buClr>
          <a:schemeClr val="accent3"/>
        </a:buClr>
        <a:buFont typeface="Wingdings" panose="05000000000000000000" pitchFamily="2" charset="2"/>
        <a:buChar char="§"/>
        <a:defRPr sz="2800" kern="1200">
          <a:solidFill>
            <a:schemeClr val="tx2"/>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accent3"/>
        </a:buClr>
        <a:buFont typeface="Arial" panose="020B0604020202020204" pitchFamily="34" charset="0"/>
        <a:buChar char="•"/>
        <a:defRPr sz="280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accent3"/>
        </a:buClr>
        <a:buSzPct val="75000"/>
        <a:buFont typeface="Courier New" panose="02070309020205020404" pitchFamily="49" charset="0"/>
        <a:buChar char="o"/>
        <a:defRPr sz="280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accent3"/>
        </a:buClr>
        <a:buFont typeface="Arial" panose="020B0604020202020204" pitchFamily="34" charset="0"/>
        <a:buChar char="–"/>
        <a:defRPr sz="280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accent3"/>
        </a:buClr>
        <a:buFont typeface="Arial" panose="020B0604020202020204" pitchFamily="34" charset="0"/>
        <a:buChar char="»"/>
        <a:defRPr sz="2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legislature.maine.gov/ros/LawsOfMaine/#Law/130/S1/RESLV/103"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7476" y="2306097"/>
            <a:ext cx="8458199" cy="4572000"/>
          </a:xfrm>
        </p:spPr>
        <p:txBody>
          <a:bodyPr>
            <a:normAutofit fontScale="70000" lnSpcReduction="20000"/>
          </a:bodyPr>
          <a:lstStyle/>
          <a:p>
            <a:r>
              <a:rPr lang="en-US" sz="3700" dirty="0" smtClean="0"/>
              <a:t>Maine State Grant – current &amp; future plans</a:t>
            </a:r>
          </a:p>
          <a:p>
            <a:endParaRPr lang="en-US" sz="3700" dirty="0"/>
          </a:p>
          <a:p>
            <a:r>
              <a:rPr lang="en-US" sz="3700" dirty="0" smtClean="0"/>
              <a:t>Expansion of Financial Education</a:t>
            </a:r>
          </a:p>
          <a:p>
            <a:endParaRPr lang="en-US" sz="3700" dirty="0" smtClean="0"/>
          </a:p>
          <a:p>
            <a:r>
              <a:rPr lang="en-US" sz="3700" dirty="0" smtClean="0"/>
              <a:t>Commission on College Affordability</a:t>
            </a:r>
          </a:p>
          <a:p>
            <a:endParaRPr lang="en-US" sz="3700" dirty="0" smtClean="0"/>
          </a:p>
          <a:p>
            <a:r>
              <a:rPr lang="en-US" sz="3700" dirty="0" smtClean="0"/>
              <a:t>Student Loan Repayment Restart</a:t>
            </a:r>
          </a:p>
          <a:p>
            <a:pPr marL="0" indent="0">
              <a:buNone/>
            </a:pPr>
            <a:endParaRPr lang="en-US" dirty="0" smtClean="0"/>
          </a:p>
          <a:p>
            <a:pPr marL="0" indent="0">
              <a:buNone/>
            </a:pPr>
            <a:endParaRPr lang="en-US" dirty="0" smtClean="0"/>
          </a:p>
          <a:p>
            <a:pPr marL="914400" lvl="2" indent="0">
              <a:buNone/>
            </a:pPr>
            <a:endParaRPr lang="en-US" dirty="0" smtClean="0"/>
          </a:p>
          <a:p>
            <a:pPr marL="57150" indent="0" algn="ctr">
              <a:buNone/>
            </a:pPr>
            <a:r>
              <a:rPr lang="en-US" sz="4400" dirty="0" smtClean="0"/>
              <a:t>  </a:t>
            </a:r>
            <a:endParaRPr lang="en-US" sz="4400" dirty="0"/>
          </a:p>
        </p:txBody>
      </p:sp>
      <p:sp>
        <p:nvSpPr>
          <p:cNvPr id="3" name="Title 2"/>
          <p:cNvSpPr>
            <a:spLocks noGrp="1"/>
          </p:cNvSpPr>
          <p:nvPr>
            <p:ph type="title"/>
          </p:nvPr>
        </p:nvSpPr>
        <p:spPr/>
        <p:txBody>
          <a:bodyPr/>
          <a:lstStyle/>
          <a:p>
            <a:r>
              <a:rPr lang="en-US" dirty="0" smtClean="0"/>
              <a:t>FAME Update</a:t>
            </a:r>
            <a:br>
              <a:rPr lang="en-US" dirty="0" smtClean="0"/>
            </a:br>
            <a:r>
              <a:rPr lang="en-US" dirty="0" smtClean="0"/>
              <a:t>Today’s Agenda</a:t>
            </a:r>
            <a:endParaRPr lang="en-US" dirty="0"/>
          </a:p>
        </p:txBody>
      </p:sp>
    </p:spTree>
    <p:extLst>
      <p:ext uri="{BB962C8B-B14F-4D97-AF65-F5344CB8AC3E}">
        <p14:creationId xmlns:p14="http://schemas.microsoft.com/office/powerpoint/2010/main" val="478288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fontAlgn="base"/>
            <a:r>
              <a:rPr lang="en-US" dirty="0" smtClean="0"/>
              <a:t>Engage behavioral </a:t>
            </a:r>
            <a:r>
              <a:rPr lang="en-US" dirty="0"/>
              <a:t>scientists to help develop </a:t>
            </a:r>
            <a:r>
              <a:rPr lang="en-US" dirty="0" smtClean="0"/>
              <a:t>affordability messaging </a:t>
            </a:r>
            <a:r>
              <a:rPr lang="en-US" dirty="0"/>
              <a:t>that </a:t>
            </a:r>
            <a:r>
              <a:rPr lang="en-US" dirty="0" smtClean="0"/>
              <a:t>resonates with hard to reach populations</a:t>
            </a:r>
            <a:endParaRPr lang="en-US" dirty="0"/>
          </a:p>
          <a:p>
            <a:pPr lvl="0" fontAlgn="base"/>
            <a:r>
              <a:rPr lang="en-US" dirty="0"/>
              <a:t>B</a:t>
            </a:r>
            <a:r>
              <a:rPr lang="en-US" dirty="0" smtClean="0"/>
              <a:t>uild </a:t>
            </a:r>
            <a:r>
              <a:rPr lang="en-US" dirty="0"/>
              <a:t>out FAME’s understanding of multiple education/training </a:t>
            </a:r>
            <a:r>
              <a:rPr lang="en-US" dirty="0" smtClean="0"/>
              <a:t>pathways</a:t>
            </a:r>
            <a:endParaRPr lang="en-US" dirty="0"/>
          </a:p>
          <a:p>
            <a:pPr lvl="0" fontAlgn="base"/>
            <a:r>
              <a:rPr lang="en-US" dirty="0"/>
              <a:t>C</a:t>
            </a:r>
            <a:r>
              <a:rPr lang="en-US" dirty="0" smtClean="0"/>
              <a:t>ommunication </a:t>
            </a:r>
            <a:r>
              <a:rPr lang="en-US" dirty="0"/>
              <a:t>channel with </a:t>
            </a:r>
            <a:r>
              <a:rPr lang="en-US" dirty="0" smtClean="0"/>
              <a:t>other influencers – coaches</a:t>
            </a:r>
            <a:r>
              <a:rPr lang="en-US" dirty="0"/>
              <a:t>, CTE instructors, VA counselors, career counselors, etc.</a:t>
            </a:r>
          </a:p>
          <a:p>
            <a:pPr lvl="0" fontAlgn="base"/>
            <a:r>
              <a:rPr lang="en-US" dirty="0" smtClean="0"/>
              <a:t>Develop robust and comprehensive information of </a:t>
            </a:r>
            <a:r>
              <a:rPr lang="en-US" dirty="0"/>
              <a:t>FAME resources for family financial wellness</a:t>
            </a:r>
          </a:p>
          <a:p>
            <a:pPr lvl="1"/>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Expansion of FAME’s </a:t>
            </a:r>
            <a:br>
              <a:rPr lang="en-US" dirty="0" smtClean="0"/>
            </a:br>
            <a:r>
              <a:rPr lang="en-US" dirty="0" smtClean="0"/>
              <a:t>Financial Education Cont’d</a:t>
            </a:r>
            <a:endParaRPr lang="en-US" dirty="0"/>
          </a:p>
        </p:txBody>
      </p:sp>
    </p:spTree>
    <p:extLst>
      <p:ext uri="{BB962C8B-B14F-4D97-AF65-F5344CB8AC3E}">
        <p14:creationId xmlns:p14="http://schemas.microsoft.com/office/powerpoint/2010/main" val="542044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0"/>
            <a:ext cx="8305800" cy="2438400"/>
          </a:xfrm>
        </p:spPr>
        <p:txBody>
          <a:bodyPr/>
          <a:lstStyle/>
          <a:p>
            <a:pPr marL="0" indent="0" algn="ctr">
              <a:buNone/>
            </a:pPr>
            <a:r>
              <a:rPr lang="en-US" altLang="en-US" sz="4000" dirty="0" smtClean="0">
                <a:solidFill>
                  <a:schemeClr val="accent3"/>
                </a:solidFill>
              </a:rPr>
              <a:t> Commission on </a:t>
            </a:r>
          </a:p>
          <a:p>
            <a:pPr marL="0" indent="0" algn="ctr">
              <a:buNone/>
            </a:pPr>
            <a:r>
              <a:rPr lang="en-US" altLang="en-US" sz="4000" dirty="0" smtClean="0">
                <a:solidFill>
                  <a:schemeClr val="accent3"/>
                </a:solidFill>
              </a:rPr>
              <a:t>College Affordability</a:t>
            </a:r>
            <a:endParaRPr lang="en-US" dirty="0"/>
          </a:p>
        </p:txBody>
      </p:sp>
    </p:spTree>
    <p:extLst>
      <p:ext uri="{BB962C8B-B14F-4D97-AF65-F5344CB8AC3E}">
        <p14:creationId xmlns:p14="http://schemas.microsoft.com/office/powerpoint/2010/main" val="3440492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Resolve </a:t>
            </a:r>
            <a:r>
              <a:rPr lang="en-US" dirty="0"/>
              <a:t>2021, </a:t>
            </a:r>
            <a:r>
              <a:rPr lang="en-US" dirty="0" smtClean="0"/>
              <a:t>Chapter 103</a:t>
            </a:r>
          </a:p>
          <a:p>
            <a:endParaRPr lang="en-US" dirty="0"/>
          </a:p>
          <a:p>
            <a:r>
              <a:rPr lang="en-US" u="sng" dirty="0">
                <a:hlinkClick r:id="rId3"/>
              </a:rPr>
              <a:t>https://legislature.maine.gov/ros/LawsOfMaine/#Law/130/S1/RESLV/103</a:t>
            </a:r>
            <a:endParaRPr lang="en-US" dirty="0"/>
          </a:p>
          <a:p>
            <a:pPr marL="0" indent="0">
              <a:buNone/>
            </a:pPr>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Commission on</a:t>
            </a:r>
            <a:br>
              <a:rPr lang="en-US" dirty="0" smtClean="0"/>
            </a:br>
            <a:r>
              <a:rPr lang="en-US" dirty="0" smtClean="0"/>
              <a:t>College Affordability</a:t>
            </a:r>
            <a:endParaRPr lang="en-US" dirty="0"/>
          </a:p>
        </p:txBody>
      </p:sp>
    </p:spTree>
    <p:extLst>
      <p:ext uri="{BB962C8B-B14F-4D97-AF65-F5344CB8AC3E}">
        <p14:creationId xmlns:p14="http://schemas.microsoft.com/office/powerpoint/2010/main" val="2086348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800" dirty="0" smtClean="0"/>
              <a:t>14 Members</a:t>
            </a:r>
          </a:p>
          <a:p>
            <a:pPr lvl="1"/>
            <a:r>
              <a:rPr lang="en-US" sz="2000" dirty="0" smtClean="0"/>
              <a:t>2 appointed by President of the Senate</a:t>
            </a:r>
          </a:p>
          <a:p>
            <a:pPr lvl="2"/>
            <a:r>
              <a:rPr lang="en-US" sz="1600" dirty="0" smtClean="0"/>
              <a:t>Members  </a:t>
            </a:r>
            <a:r>
              <a:rPr lang="en-US" sz="1600" dirty="0"/>
              <a:t>of  the  Senate  who  serve  on  the  Joint  Standing  Committee  </a:t>
            </a:r>
            <a:r>
              <a:rPr lang="en-US" sz="1600" dirty="0" smtClean="0"/>
              <a:t>on Education </a:t>
            </a:r>
            <a:r>
              <a:rPr lang="en-US" sz="1600" dirty="0"/>
              <a:t>and Cultural Affairs, including </a:t>
            </a:r>
            <a:r>
              <a:rPr lang="en-US" sz="1600" dirty="0" smtClean="0"/>
              <a:t>1 member </a:t>
            </a:r>
            <a:r>
              <a:rPr lang="en-US" sz="1600" dirty="0"/>
              <a:t>of the party holding the </a:t>
            </a:r>
            <a:r>
              <a:rPr lang="en-US" sz="1600" dirty="0" smtClean="0"/>
              <a:t>largest and 1 member of the party holding the 2</a:t>
            </a:r>
            <a:r>
              <a:rPr lang="en-US" sz="1600" baseline="30000" dirty="0" smtClean="0"/>
              <a:t>nd</a:t>
            </a:r>
            <a:r>
              <a:rPr lang="en-US" sz="1600" dirty="0" smtClean="0"/>
              <a:t> largest number of seats in the Legislature</a:t>
            </a:r>
          </a:p>
          <a:p>
            <a:pPr lvl="1"/>
            <a:r>
              <a:rPr lang="en-US" sz="2000" dirty="0"/>
              <a:t>3 appointed by Speaker of the House</a:t>
            </a:r>
          </a:p>
          <a:p>
            <a:pPr lvl="2"/>
            <a:r>
              <a:rPr lang="en-US" sz="1600" dirty="0"/>
              <a:t>Members  of  the  House of Representatives who  serve  on  the  Joint  Standing  Committee  on Education and Cultural Affairs, including 2 members of the party holding the largest and 1 member of the party holding the 2</a:t>
            </a:r>
            <a:r>
              <a:rPr lang="en-US" sz="1600" baseline="30000" dirty="0"/>
              <a:t>nd</a:t>
            </a:r>
            <a:r>
              <a:rPr lang="en-US" sz="1600" dirty="0"/>
              <a:t> largest number of seats in the Legislature</a:t>
            </a:r>
          </a:p>
          <a:p>
            <a:pPr lvl="1"/>
            <a:r>
              <a:rPr lang="en-US" sz="2000" dirty="0" smtClean="0"/>
              <a:t>1 member representing a statewide association of independent higher education institutions</a:t>
            </a:r>
          </a:p>
          <a:p>
            <a:pPr lvl="1"/>
            <a:r>
              <a:rPr lang="en-US" sz="2000" dirty="0" smtClean="0"/>
              <a:t>1 member </a:t>
            </a:r>
            <a:r>
              <a:rPr lang="en-US" sz="2000" dirty="0"/>
              <a:t>representing a statewide association of </a:t>
            </a:r>
            <a:r>
              <a:rPr lang="en-US" sz="2000" dirty="0" smtClean="0"/>
              <a:t>financial aid directors</a:t>
            </a:r>
          </a:p>
          <a:p>
            <a:pPr lvl="1"/>
            <a:r>
              <a:rPr lang="en-US" sz="2000" dirty="0" smtClean="0"/>
              <a:t>1 person who is a school counselor in a public high school in the State and who is involved in advising high school students on college admissions and financial aid</a:t>
            </a:r>
          </a:p>
          <a:p>
            <a:pPr lvl="1"/>
            <a:endParaRPr lang="en-US" sz="2000" dirty="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1586849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14 Members Continued</a:t>
            </a:r>
          </a:p>
          <a:p>
            <a:pPr lvl="1"/>
            <a:r>
              <a:rPr lang="en-US" sz="2000" dirty="0" smtClean="0"/>
              <a:t>1 person with expertise in higher education policy issues representing a nonprofit entity in the State that provides financial assistance to students or to high schools to assist students with college enrollment</a:t>
            </a:r>
          </a:p>
          <a:p>
            <a:pPr lvl="1"/>
            <a:r>
              <a:rPr lang="en-US" sz="2000" dirty="0"/>
              <a:t>1 person with expertise in higher education policy issues representing a </a:t>
            </a:r>
            <a:r>
              <a:rPr lang="en-US" sz="2000" dirty="0" smtClean="0"/>
              <a:t>statewide education policy research institute</a:t>
            </a:r>
            <a:endParaRPr lang="en-US" sz="2000" dirty="0"/>
          </a:p>
          <a:p>
            <a:pPr lvl="1"/>
            <a:r>
              <a:rPr lang="en-US" sz="2000" dirty="0" smtClean="0"/>
              <a:t>Chancellor of the University of Maine System or the chancellor’s designee</a:t>
            </a:r>
          </a:p>
          <a:p>
            <a:pPr lvl="1"/>
            <a:r>
              <a:rPr lang="en-US" sz="2000" dirty="0" smtClean="0"/>
              <a:t>President of Maine Maritime Academy </a:t>
            </a:r>
            <a:r>
              <a:rPr lang="en-US" sz="2000" dirty="0"/>
              <a:t>or the </a:t>
            </a:r>
            <a:r>
              <a:rPr lang="en-US" sz="2000" dirty="0" smtClean="0"/>
              <a:t>president’s </a:t>
            </a:r>
            <a:r>
              <a:rPr lang="en-US" sz="2000" dirty="0"/>
              <a:t>designee</a:t>
            </a:r>
          </a:p>
          <a:p>
            <a:pPr lvl="1"/>
            <a:r>
              <a:rPr lang="en-US" sz="2000" dirty="0"/>
              <a:t>President of </a:t>
            </a:r>
            <a:r>
              <a:rPr lang="en-US" sz="2000" dirty="0" smtClean="0"/>
              <a:t>the Maine Community College System </a:t>
            </a:r>
            <a:r>
              <a:rPr lang="en-US" sz="2000" dirty="0"/>
              <a:t>or the president’s designee</a:t>
            </a:r>
          </a:p>
          <a:p>
            <a:pPr lvl="1"/>
            <a:r>
              <a:rPr lang="en-US" sz="2000" dirty="0" smtClean="0"/>
              <a:t>Chief Executive Officer of the Finance Authority of Maine or the chief executive officer’s</a:t>
            </a:r>
            <a:endParaRPr lang="en-US" sz="2000" dirty="0"/>
          </a:p>
          <a:p>
            <a:pPr lvl="1"/>
            <a:endParaRPr lang="en-US" sz="2000" dirty="0" smtClean="0"/>
          </a:p>
          <a:p>
            <a:pPr lvl="1"/>
            <a:endParaRPr lang="en-US" sz="2000" dirty="0" smtClean="0"/>
          </a:p>
          <a:p>
            <a:pPr lvl="1"/>
            <a:endParaRPr lang="en-US" sz="2000" dirty="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2235437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458200" cy="4525963"/>
          </a:xfrm>
        </p:spPr>
        <p:txBody>
          <a:bodyPr>
            <a:normAutofit/>
          </a:bodyPr>
          <a:lstStyle/>
          <a:p>
            <a:pPr marL="0" indent="0">
              <a:buNone/>
            </a:pPr>
            <a:r>
              <a:rPr lang="en-US" sz="2800" dirty="0"/>
              <a:t>T</a:t>
            </a:r>
            <a:r>
              <a:rPr lang="en-US" sz="2800" dirty="0" smtClean="0"/>
              <a:t>he </a:t>
            </a:r>
            <a:r>
              <a:rPr lang="en-US" sz="2800" dirty="0"/>
              <a:t>commission shall review the work of the </a:t>
            </a:r>
            <a:r>
              <a:rPr lang="en-US" sz="2800" i="1" dirty="0" smtClean="0"/>
              <a:t>2014 Commission </a:t>
            </a:r>
            <a:r>
              <a:rPr lang="en-US" sz="2800" i="1" dirty="0"/>
              <a:t>To Study College Affordability and College Completion</a:t>
            </a:r>
            <a:r>
              <a:rPr lang="en-US" sz="2800" dirty="0"/>
              <a:t>, as established </a:t>
            </a:r>
            <a:r>
              <a:rPr lang="en-US" sz="2800" dirty="0" smtClean="0"/>
              <a:t>by Resolve </a:t>
            </a:r>
            <a:r>
              <a:rPr lang="en-US" sz="2800" dirty="0"/>
              <a:t>2013, chapter 109, and examine and make recommendations on the development of strategies to keep the cost of public postsecondary education in the State affordable and to increase the graduation rate of students enrolled in state-supported public institutions of higher </a:t>
            </a:r>
            <a:r>
              <a:rPr lang="en-US" sz="2800" dirty="0" smtClean="0"/>
              <a:t>education</a:t>
            </a:r>
            <a:r>
              <a:rPr lang="en-US" sz="2800" dirty="0"/>
              <a:t>. </a:t>
            </a:r>
            <a:endParaRPr lang="en-US" sz="2800" dirty="0" smtClean="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20070296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smtClean="0"/>
              <a:t>Duties of Commission</a:t>
            </a:r>
          </a:p>
          <a:p>
            <a:pPr lvl="1"/>
            <a:r>
              <a:rPr lang="en-US" sz="2400" dirty="0" smtClean="0"/>
              <a:t>Examine and update Maine college affordability gap analysis conducted as part of the 2014 commission</a:t>
            </a:r>
          </a:p>
          <a:p>
            <a:pPr lvl="1"/>
            <a:r>
              <a:rPr lang="en-US" sz="2400" dirty="0"/>
              <a:t>Review average debt incurred by students graduating from community colleges </a:t>
            </a:r>
            <a:r>
              <a:rPr lang="en-US" sz="2400" dirty="0" smtClean="0"/>
              <a:t>and public </a:t>
            </a:r>
            <a:r>
              <a:rPr lang="en-US" sz="2400" dirty="0"/>
              <a:t>universities in the State, the Maine Maritime Academy and private universities in the State with 2-year and 4-year undergraduate degrees</a:t>
            </a:r>
          </a:p>
          <a:p>
            <a:pPr lvl="1"/>
            <a:r>
              <a:rPr lang="en-US" sz="2400" dirty="0" smtClean="0"/>
              <a:t>Review </a:t>
            </a:r>
            <a:r>
              <a:rPr lang="en-US" sz="2400" dirty="0"/>
              <a:t>average debt incurred by students who begin but do not complete </a:t>
            </a:r>
            <a:r>
              <a:rPr lang="en-US" sz="2400" dirty="0" smtClean="0"/>
              <a:t>courses of </a:t>
            </a:r>
            <a:r>
              <a:rPr lang="en-US" sz="2400" dirty="0"/>
              <a:t>study at community colleges and public universities in the State, the Maine Maritime Academy  and </a:t>
            </a:r>
            <a:r>
              <a:rPr lang="en-US" sz="2400" dirty="0" smtClean="0"/>
              <a:t>private universities </a:t>
            </a:r>
            <a:r>
              <a:rPr lang="en-US" sz="2400" dirty="0"/>
              <a:t>in </a:t>
            </a:r>
            <a:r>
              <a:rPr lang="en-US" sz="2400" dirty="0" smtClean="0"/>
              <a:t>the State and who </a:t>
            </a:r>
            <a:r>
              <a:rPr lang="en-US" sz="2400" dirty="0"/>
              <a:t>do </a:t>
            </a:r>
            <a:r>
              <a:rPr lang="en-US" sz="2400" dirty="0" smtClean="0"/>
              <a:t>not transfer </a:t>
            </a:r>
            <a:r>
              <a:rPr lang="en-US" sz="2400" dirty="0"/>
              <a:t>elsewhere </a:t>
            </a:r>
            <a:r>
              <a:rPr lang="en-US" sz="2400" dirty="0" smtClean="0"/>
              <a:t>to </a:t>
            </a:r>
            <a:r>
              <a:rPr lang="en-US" sz="2400" dirty="0"/>
              <a:t>complete a course of study</a:t>
            </a:r>
            <a:endParaRPr lang="en-US" sz="2400" dirty="0" smtClean="0"/>
          </a:p>
          <a:p>
            <a:pPr marL="0" indent="0">
              <a:buNone/>
            </a:pPr>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3898282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smtClean="0"/>
              <a:t>Duties of Commission Continued</a:t>
            </a:r>
          </a:p>
          <a:p>
            <a:pPr lvl="1"/>
            <a:r>
              <a:rPr lang="en-US" sz="2200" dirty="0"/>
              <a:t>Review average debt incurred by students completing courses of study from, </a:t>
            </a:r>
            <a:r>
              <a:rPr lang="en-US" sz="2200" dirty="0" smtClean="0"/>
              <a:t>or attending </a:t>
            </a:r>
            <a:r>
              <a:rPr lang="en-US" sz="2200" dirty="0"/>
              <a:t>but not completing courses of study from, institutions offering credentials </a:t>
            </a:r>
            <a:r>
              <a:rPr lang="en-US" sz="2200" dirty="0" smtClean="0"/>
              <a:t>of value </a:t>
            </a:r>
            <a:r>
              <a:rPr lang="en-US" sz="2200" dirty="0"/>
              <a:t>other than 2-year or 4-year undergraduate degrees, not including graduate degrees</a:t>
            </a:r>
          </a:p>
          <a:p>
            <a:pPr lvl="1"/>
            <a:r>
              <a:rPr lang="en-US" sz="2200" dirty="0"/>
              <a:t>Examine the impact of student loan debt on </a:t>
            </a:r>
            <a:r>
              <a:rPr lang="en-US" sz="2200" dirty="0" smtClean="0"/>
              <a:t>borrowers</a:t>
            </a:r>
          </a:p>
          <a:p>
            <a:pPr lvl="1"/>
            <a:r>
              <a:rPr lang="en-US" sz="2200" dirty="0"/>
              <a:t>Examine the capacity of high school counselors and academic advisors in </a:t>
            </a:r>
            <a:r>
              <a:rPr lang="en-US" sz="2200" dirty="0" smtClean="0"/>
              <a:t>high schools </a:t>
            </a:r>
            <a:r>
              <a:rPr lang="en-US" sz="2200" dirty="0"/>
              <a:t>in the State to adequately advise students regarding their options for postsecondary education</a:t>
            </a:r>
            <a:r>
              <a:rPr lang="en-US" sz="2200" dirty="0" smtClean="0"/>
              <a:t>, </a:t>
            </a:r>
            <a:r>
              <a:rPr lang="en-US" sz="2200" dirty="0"/>
              <a:t>including  </a:t>
            </a:r>
            <a:r>
              <a:rPr lang="en-US" sz="2200" dirty="0" smtClean="0"/>
              <a:t>career </a:t>
            </a:r>
            <a:r>
              <a:rPr lang="en-US" sz="2200" dirty="0"/>
              <a:t>and </a:t>
            </a:r>
            <a:r>
              <a:rPr lang="en-US" sz="2200" dirty="0" smtClean="0"/>
              <a:t>technical education</a:t>
            </a:r>
            <a:r>
              <a:rPr lang="en-US" sz="2200" dirty="0"/>
              <a:t>, </a:t>
            </a:r>
            <a:r>
              <a:rPr lang="en-US" sz="2200" dirty="0" smtClean="0"/>
              <a:t>and financing of postsecondary </a:t>
            </a:r>
            <a:r>
              <a:rPr lang="en-US" sz="2200" dirty="0"/>
              <a:t>education; </a:t>
            </a:r>
            <a:r>
              <a:rPr lang="en-US" sz="2200" dirty="0" smtClean="0"/>
              <a:t>and</a:t>
            </a:r>
          </a:p>
          <a:p>
            <a:pPr lvl="1"/>
            <a:r>
              <a:rPr lang="en-US" sz="2200" dirty="0" smtClean="0"/>
              <a:t>Examine </a:t>
            </a:r>
            <a:r>
              <a:rPr lang="en-US" sz="2200" dirty="0"/>
              <a:t>the potential impacts of no-cost community college education on </a:t>
            </a:r>
            <a:r>
              <a:rPr lang="en-US" sz="2200" dirty="0" smtClean="0"/>
              <a:t>the workforce </a:t>
            </a:r>
            <a:r>
              <a:rPr lang="en-US" sz="2200" dirty="0"/>
              <a:t>of in the State.</a:t>
            </a:r>
            <a:endParaRPr lang="en-US" sz="2200"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2530528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686800" cy="5562600"/>
          </a:xfrm>
        </p:spPr>
        <p:txBody>
          <a:bodyPr>
            <a:normAutofit fontScale="32500" lnSpcReduction="20000"/>
          </a:bodyPr>
          <a:lstStyle/>
          <a:p>
            <a:r>
              <a:rPr lang="en-US" sz="4900" dirty="0" smtClean="0"/>
              <a:t>Representatives of the Joint Standing Committee on Education and Cultural Affairs</a:t>
            </a:r>
            <a:br>
              <a:rPr lang="en-US" sz="4900" dirty="0" smtClean="0"/>
            </a:br>
            <a:r>
              <a:rPr lang="en-US" sz="4900" b="1" i="1" dirty="0" smtClean="0"/>
              <a:t>Sen</a:t>
            </a:r>
            <a:r>
              <a:rPr lang="en-US" sz="4900" b="1" i="1" dirty="0" smtClean="0"/>
              <a:t>. Mattie </a:t>
            </a:r>
            <a:r>
              <a:rPr lang="en-US" sz="4900" b="1" i="1" dirty="0" err="1" smtClean="0"/>
              <a:t>Daughtry</a:t>
            </a:r>
            <a:r>
              <a:rPr lang="en-US" sz="4900" b="1" i="1" dirty="0" smtClean="0"/>
              <a:t> </a:t>
            </a:r>
            <a:r>
              <a:rPr lang="en-US" sz="4900" i="1" dirty="0" smtClean="0"/>
              <a:t>(Chair), </a:t>
            </a:r>
            <a:r>
              <a:rPr lang="en-US" sz="4900" b="1" i="1" dirty="0" smtClean="0"/>
              <a:t>Rep. Ed Crockett </a:t>
            </a:r>
            <a:r>
              <a:rPr lang="en-US" sz="4900" i="1" dirty="0" smtClean="0"/>
              <a:t>(Chair), </a:t>
            </a:r>
            <a:r>
              <a:rPr lang="en-US" sz="4900" b="1" i="1" dirty="0" smtClean="0"/>
              <a:t>Sen. David </a:t>
            </a:r>
            <a:r>
              <a:rPr lang="en-US" sz="4900" b="1" i="1" dirty="0" err="1" smtClean="0"/>
              <a:t>Woodsome</a:t>
            </a:r>
            <a:r>
              <a:rPr lang="en-US" sz="4900" i="1" dirty="0" smtClean="0"/>
              <a:t>, </a:t>
            </a:r>
            <a:r>
              <a:rPr lang="en-US" sz="4900" b="1" i="1" dirty="0" smtClean="0"/>
              <a:t>Rep. Suzanne Salisbury</a:t>
            </a:r>
            <a:r>
              <a:rPr lang="en-US" sz="4900" i="1" dirty="0" smtClean="0"/>
              <a:t>, and </a:t>
            </a:r>
            <a:r>
              <a:rPr lang="en-US" sz="4900" b="1" i="1" dirty="0" smtClean="0"/>
              <a:t>Rep. Tim Roche</a:t>
            </a:r>
            <a:endParaRPr lang="en-US" sz="4900" b="1" dirty="0" smtClean="0"/>
          </a:p>
          <a:p>
            <a:r>
              <a:rPr lang="en-US" sz="4900" b="1" i="1" dirty="0" smtClean="0"/>
              <a:t>Hillary Bush</a:t>
            </a:r>
            <a:r>
              <a:rPr lang="en-US" sz="4900" dirty="0" smtClean="0"/>
              <a:t>, Director of Guidance for RSU 16 (a school counselor in a public high school in the State who is involved in advising high school students on college admissions &amp; financial aid)</a:t>
            </a:r>
          </a:p>
          <a:p>
            <a:r>
              <a:rPr lang="en-US" sz="4900" b="1" i="1" dirty="0" smtClean="0"/>
              <a:t>Robert </a:t>
            </a:r>
            <a:r>
              <a:rPr lang="en-US" sz="4900" b="1" i="1" dirty="0" smtClean="0"/>
              <a:t>Clark</a:t>
            </a:r>
            <a:r>
              <a:rPr lang="en-US" sz="4900" dirty="0" smtClean="0"/>
              <a:t>, President of Husson University (representing a statewide association of independent higher education institutions)</a:t>
            </a:r>
          </a:p>
          <a:p>
            <a:r>
              <a:rPr lang="en-US" sz="4900" b="1" i="1" dirty="0" smtClean="0"/>
              <a:t>David Daigler</a:t>
            </a:r>
            <a:r>
              <a:rPr lang="en-US" sz="4900" dirty="0" smtClean="0"/>
              <a:t>, President of the Maine Community College System</a:t>
            </a:r>
          </a:p>
          <a:p>
            <a:r>
              <a:rPr lang="en-US" sz="4900" b="1" i="1" dirty="0" smtClean="0"/>
              <a:t>Martha Johnston</a:t>
            </a:r>
            <a:r>
              <a:rPr lang="en-US" sz="4900" dirty="0" smtClean="0"/>
              <a:t>,  Director of Education at the Finance Authority of Maine</a:t>
            </a:r>
          </a:p>
          <a:p>
            <a:r>
              <a:rPr lang="en-US" sz="4900" b="1" i="1" dirty="0" smtClean="0"/>
              <a:t>Jason Judd</a:t>
            </a:r>
            <a:r>
              <a:rPr lang="en-US" sz="4900" dirty="0" smtClean="0"/>
              <a:t>, Executive Director of Educate Maine (One person with expertise in higher education policy issues representing a statewide education policy research institute)</a:t>
            </a:r>
          </a:p>
          <a:p>
            <a:r>
              <a:rPr lang="en-US" sz="4900" b="1" i="1" dirty="0" smtClean="0"/>
              <a:t>Ron Milliken</a:t>
            </a:r>
            <a:r>
              <a:rPr lang="en-US" sz="4900" dirty="0" smtClean="0"/>
              <a:t>, University of Maine at Farmington Director of Financial Aid (representing a statewide association of student financial aid directors)</a:t>
            </a:r>
          </a:p>
          <a:p>
            <a:r>
              <a:rPr lang="en-US" sz="4900" b="1" i="1" dirty="0" smtClean="0"/>
              <a:t>Robert Placido</a:t>
            </a:r>
            <a:r>
              <a:rPr lang="en-US" sz="4900" dirty="0" smtClean="0"/>
              <a:t>, Vice Chancellor for Academic Affairs for the University of Maine System</a:t>
            </a:r>
          </a:p>
          <a:p>
            <a:r>
              <a:rPr lang="en-US" sz="4900" b="1" i="1" dirty="0" smtClean="0"/>
              <a:t>Colleen Quint</a:t>
            </a:r>
            <a:r>
              <a:rPr lang="en-US" sz="4900" dirty="0" smtClean="0"/>
              <a:t>, President/CEO of the Alfond Scholarship Foundation (a person with expertise in higher education policy issues representing a nonprofit entity in the State that provides financial assistance to students or to high schools to assist students with college enrollment)</a:t>
            </a:r>
          </a:p>
          <a:p>
            <a:r>
              <a:rPr lang="en-US" sz="4900" b="1" i="1" dirty="0" smtClean="0"/>
              <a:t>Elizabeth </a:t>
            </a:r>
            <a:r>
              <a:rPr lang="en-US" sz="4900" b="1" i="1" dirty="0" smtClean="0"/>
              <a:t>True</a:t>
            </a:r>
            <a:r>
              <a:rPr lang="en-US" sz="4900" dirty="0" smtClean="0"/>
              <a:t>, Vice President for Student Affairs at Maine Maritime Academy</a:t>
            </a:r>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smtClean="0"/>
              <a:t>Commission on</a:t>
            </a:r>
            <a:br>
              <a:rPr lang="en-US" smtClean="0"/>
            </a:br>
            <a:r>
              <a:rPr lang="en-US" smtClean="0"/>
              <a:t>College Affordability Cont’d</a:t>
            </a:r>
            <a:endParaRPr lang="en-US" dirty="0"/>
          </a:p>
        </p:txBody>
      </p:sp>
    </p:spTree>
    <p:extLst>
      <p:ext uri="{BB962C8B-B14F-4D97-AF65-F5344CB8AC3E}">
        <p14:creationId xmlns:p14="http://schemas.microsoft.com/office/powerpoint/2010/main" val="1124672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3158" y="2286000"/>
            <a:ext cx="8458200" cy="2895600"/>
          </a:xfrm>
        </p:spPr>
        <p:txBody>
          <a:bodyPr>
            <a:normAutofit/>
          </a:bodyPr>
          <a:lstStyle/>
          <a:p>
            <a:r>
              <a:rPr lang="en-US" sz="2800" dirty="0" smtClean="0"/>
              <a:t>November 17, 2021 – first meeting</a:t>
            </a:r>
          </a:p>
          <a:p>
            <a:endParaRPr lang="en-US" sz="2800" dirty="0" smtClean="0"/>
          </a:p>
          <a:p>
            <a:r>
              <a:rPr lang="en-US" sz="2800" dirty="0" smtClean="0"/>
              <a:t>January 2, 2022 – report due to the Legislature including an recommendations for legislation</a:t>
            </a:r>
          </a:p>
          <a:p>
            <a:pPr marL="0" indent="0">
              <a:buNone/>
            </a:pPr>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960120"/>
          </a:xfrm>
        </p:spPr>
        <p:txBody>
          <a:bodyPr>
            <a:normAutofit fontScale="90000"/>
          </a:bodyPr>
          <a:lstStyle/>
          <a:p>
            <a:r>
              <a:rPr lang="en-US" dirty="0" smtClean="0"/>
              <a:t>Commission on</a:t>
            </a:r>
            <a:br>
              <a:rPr lang="en-US" dirty="0" smtClean="0"/>
            </a:br>
            <a:r>
              <a:rPr lang="en-US" dirty="0" smtClean="0"/>
              <a:t>College Affordability Cont’d</a:t>
            </a:r>
            <a:endParaRPr lang="en-US" dirty="0"/>
          </a:p>
        </p:txBody>
      </p:sp>
    </p:spTree>
    <p:extLst>
      <p:ext uri="{BB962C8B-B14F-4D97-AF65-F5344CB8AC3E}">
        <p14:creationId xmlns:p14="http://schemas.microsoft.com/office/powerpoint/2010/main" val="2602603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altLang="en-US" sz="4000" dirty="0" smtClean="0">
              <a:solidFill>
                <a:schemeClr val="accent1">
                  <a:lumMod val="50000"/>
                </a:schemeClr>
              </a:solidFill>
            </a:endParaRPr>
          </a:p>
          <a:p>
            <a:pPr marL="0" indent="0" algn="ctr">
              <a:buNone/>
            </a:pPr>
            <a:r>
              <a:rPr lang="en-US" altLang="en-US" sz="4000" dirty="0" smtClean="0">
                <a:solidFill>
                  <a:schemeClr val="accent3"/>
                </a:solidFill>
              </a:rPr>
              <a:t>Maine State Grant</a:t>
            </a:r>
          </a:p>
          <a:p>
            <a:endParaRPr lang="en-US" dirty="0"/>
          </a:p>
        </p:txBody>
      </p:sp>
    </p:spTree>
    <p:extLst>
      <p:ext uri="{BB962C8B-B14F-4D97-AF65-F5344CB8AC3E}">
        <p14:creationId xmlns:p14="http://schemas.microsoft.com/office/powerpoint/2010/main" val="3484999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27633"/>
            <a:ext cx="4876800" cy="960120"/>
          </a:xfrm>
        </p:spPr>
        <p:txBody>
          <a:bodyPr/>
          <a:lstStyle/>
          <a:p>
            <a:r>
              <a:rPr lang="en-US" dirty="0" smtClean="0"/>
              <a:t>The Great Student Loan Repayment Restart!</a:t>
            </a:r>
            <a:endParaRPr lang="en-US" dirty="0"/>
          </a:p>
        </p:txBody>
      </p:sp>
      <p:pic>
        <p:nvPicPr>
          <p:cNvPr id="7" name="Picture 6"/>
          <p:cNvPicPr>
            <a:picLocks noChangeAspect="1"/>
          </p:cNvPicPr>
          <p:nvPr/>
        </p:nvPicPr>
        <p:blipFill>
          <a:blip r:embed="rId3"/>
          <a:stretch>
            <a:fillRect/>
          </a:stretch>
        </p:blipFill>
        <p:spPr>
          <a:xfrm>
            <a:off x="685800" y="2138521"/>
            <a:ext cx="7886700" cy="4429125"/>
          </a:xfrm>
          <a:prstGeom prst="rect">
            <a:avLst/>
          </a:prstGeom>
        </p:spPr>
      </p:pic>
      <p:sp>
        <p:nvSpPr>
          <p:cNvPr id="9" name="Down Arrow Callout 8"/>
          <p:cNvSpPr/>
          <p:nvPr/>
        </p:nvSpPr>
        <p:spPr>
          <a:xfrm rot="2042473">
            <a:off x="2971079" y="441807"/>
            <a:ext cx="1783741" cy="2449187"/>
          </a:xfrm>
          <a:prstGeom prst="downArrowCallou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42 million student loan borrowers entering repayment  at the same time</a:t>
            </a:r>
          </a:p>
        </p:txBody>
      </p:sp>
      <p:sp>
        <p:nvSpPr>
          <p:cNvPr id="10" name="Down Arrow Callout 9"/>
          <p:cNvSpPr/>
          <p:nvPr/>
        </p:nvSpPr>
        <p:spPr>
          <a:xfrm>
            <a:off x="5715000" y="5029200"/>
            <a:ext cx="1905000" cy="914400"/>
          </a:xfrm>
          <a:prstGeom prst="downArrowCallout">
            <a:avLst/>
          </a:prstGeom>
          <a:solidFill>
            <a:schemeClr val="accent3">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Loan Servicer</a:t>
            </a:r>
          </a:p>
        </p:txBody>
      </p:sp>
      <p:pic>
        <p:nvPicPr>
          <p:cNvPr id="1026" name="Picture 2" descr="a8945907-68ae-4e45-8c3a-d9766b19269b@namprd0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0" y="2253409"/>
            <a:ext cx="609600" cy="700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6664" y="2405663"/>
            <a:ext cx="738291" cy="547764"/>
          </a:xfrm>
          <a:prstGeom prst="rect">
            <a:avLst/>
          </a:prstGeom>
        </p:spPr>
      </p:pic>
    </p:spTree>
    <p:extLst>
      <p:ext uri="{BB962C8B-B14F-4D97-AF65-F5344CB8AC3E}">
        <p14:creationId xmlns:p14="http://schemas.microsoft.com/office/powerpoint/2010/main" val="2480044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458200" cy="4525963"/>
          </a:xfrm>
        </p:spPr>
        <p:txBody>
          <a:bodyPr>
            <a:normAutofit/>
          </a:bodyPr>
          <a:lstStyle/>
          <a:p>
            <a:r>
              <a:rPr lang="en-US" sz="2800" dirty="0"/>
              <a:t>R</a:t>
            </a:r>
            <a:r>
              <a:rPr lang="en-US" sz="2800" dirty="0" smtClean="0"/>
              <a:t>epayment will occur soon . . .</a:t>
            </a:r>
          </a:p>
          <a:p>
            <a:pPr lvl="1"/>
            <a:r>
              <a:rPr lang="en-US" sz="2400" dirty="0"/>
              <a:t>C</a:t>
            </a:r>
            <a:r>
              <a:rPr lang="en-US" sz="2400" dirty="0" smtClean="0"/>
              <a:t>ontact your servicer to update your contact information</a:t>
            </a:r>
          </a:p>
          <a:p>
            <a:pPr lvl="1"/>
            <a:r>
              <a:rPr lang="en-US" sz="2400" dirty="0" smtClean="0"/>
              <a:t>Prepare by improving your financial health – visit </a:t>
            </a:r>
            <a:r>
              <a:rPr lang="en-US" sz="2400" dirty="0" err="1" smtClean="0"/>
              <a:t>iGrad</a:t>
            </a:r>
            <a:r>
              <a:rPr lang="en-US" sz="2400" dirty="0" smtClean="0"/>
              <a:t> or Enrich for free financial wellness resources</a:t>
            </a:r>
          </a:p>
          <a:p>
            <a:pPr lvl="1"/>
            <a:r>
              <a:rPr lang="en-US" sz="2400" dirty="0" smtClean="0"/>
              <a:t>Take action if you can’t afford your student loan payment. </a:t>
            </a:r>
          </a:p>
          <a:p>
            <a:pPr lvl="2"/>
            <a:r>
              <a:rPr lang="en-US" sz="2000" dirty="0" smtClean="0"/>
              <a:t>ECMC Student Loan Solutions Counselors for students at participating colleges/universities</a:t>
            </a:r>
          </a:p>
          <a:p>
            <a:pPr lvl="1"/>
            <a:endParaRPr lang="en-US" sz="2400" dirty="0" smtClean="0"/>
          </a:p>
          <a:p>
            <a:pPr marL="0" indent="0">
              <a:buNone/>
            </a:pPr>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a:xfrm>
            <a:off x="3352800" y="228600"/>
            <a:ext cx="5562600" cy="960120"/>
          </a:xfrm>
        </p:spPr>
        <p:txBody>
          <a:bodyPr>
            <a:normAutofit/>
          </a:bodyPr>
          <a:lstStyle/>
          <a:p>
            <a:r>
              <a:rPr lang="en-US" dirty="0" smtClean="0"/>
              <a:t>Key Messages for Student Loan Repayment Restart</a:t>
            </a:r>
            <a:endParaRPr lang="en-US" dirty="0"/>
          </a:p>
        </p:txBody>
      </p:sp>
    </p:spTree>
    <p:extLst>
      <p:ext uri="{BB962C8B-B14F-4D97-AF65-F5344CB8AC3E}">
        <p14:creationId xmlns:p14="http://schemas.microsoft.com/office/powerpoint/2010/main" val="2808158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05000"/>
            <a:ext cx="7467600" cy="3733800"/>
          </a:xfrm>
        </p:spPr>
        <p:txBody>
          <a:bodyPr>
            <a:normAutofit lnSpcReduction="10000"/>
          </a:bodyPr>
          <a:lstStyle/>
          <a:p>
            <a:r>
              <a:rPr lang="en-US" sz="2800" dirty="0" smtClean="0"/>
              <a:t>Social media</a:t>
            </a:r>
          </a:p>
          <a:p>
            <a:r>
              <a:rPr lang="en-US" sz="2800" dirty="0" smtClean="0"/>
              <a:t>Website ad-lets</a:t>
            </a:r>
          </a:p>
          <a:p>
            <a:r>
              <a:rPr lang="en-US" sz="2800" dirty="0" smtClean="0"/>
              <a:t>Flyer/email copy </a:t>
            </a:r>
          </a:p>
          <a:p>
            <a:pPr lvl="1"/>
            <a:r>
              <a:rPr lang="en-US" sz="2400" dirty="0" smtClean="0"/>
              <a:t>Maine colleges &amp; universities</a:t>
            </a:r>
          </a:p>
          <a:p>
            <a:pPr lvl="1"/>
            <a:r>
              <a:rPr lang="en-US" sz="2400" dirty="0" smtClean="0"/>
              <a:t>Maine employers</a:t>
            </a:r>
          </a:p>
          <a:p>
            <a:r>
              <a:rPr lang="en-US" sz="2800" dirty="0" smtClean="0"/>
              <a:t>Short videos</a:t>
            </a:r>
          </a:p>
          <a:p>
            <a:r>
              <a:rPr lang="en-US" sz="2800" dirty="0" smtClean="0"/>
              <a:t>Earned media</a:t>
            </a:r>
          </a:p>
          <a:p>
            <a:r>
              <a:rPr lang="en-US" sz="2800" dirty="0" smtClean="0"/>
              <a:t>Employer webinar – 12/3/2021</a:t>
            </a:r>
            <a:endParaRPr lang="en-US" sz="2800" dirty="0"/>
          </a:p>
          <a:p>
            <a:pPr marL="0" indent="0">
              <a:buNone/>
            </a:pPr>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a:xfrm>
            <a:off x="3733800" y="228600"/>
            <a:ext cx="5181600" cy="1371600"/>
          </a:xfrm>
        </p:spPr>
        <p:txBody>
          <a:bodyPr>
            <a:normAutofit fontScale="90000"/>
          </a:bodyPr>
          <a:lstStyle/>
          <a:p>
            <a:r>
              <a:rPr lang="en-US" dirty="0" smtClean="0"/>
              <a:t>Student Loan </a:t>
            </a:r>
            <a:br>
              <a:rPr lang="en-US" dirty="0" smtClean="0"/>
            </a:br>
            <a:r>
              <a:rPr lang="en-US" dirty="0" smtClean="0"/>
              <a:t>Repayment Restart</a:t>
            </a:r>
            <a:br>
              <a:rPr lang="en-US" dirty="0" smtClean="0"/>
            </a:br>
            <a:r>
              <a:rPr lang="en-US" dirty="0" smtClean="0"/>
              <a:t>Communication Strategies</a:t>
            </a:r>
            <a:endParaRPr lang="en-US" dirty="0"/>
          </a:p>
        </p:txBody>
      </p:sp>
    </p:spTree>
    <p:extLst>
      <p:ext uri="{BB962C8B-B14F-4D97-AF65-F5344CB8AC3E}">
        <p14:creationId xmlns:p14="http://schemas.microsoft.com/office/powerpoint/2010/main" val="417264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altLang="en-US" sz="4000" dirty="0" smtClean="0">
              <a:solidFill>
                <a:schemeClr val="accent1">
                  <a:lumMod val="50000"/>
                </a:schemeClr>
              </a:solidFill>
            </a:endParaRPr>
          </a:p>
          <a:p>
            <a:pPr marL="0" indent="0" algn="ctr">
              <a:buNone/>
            </a:pPr>
            <a:r>
              <a:rPr lang="en-US" altLang="en-US" sz="4000" dirty="0" smtClean="0">
                <a:solidFill>
                  <a:schemeClr val="accent3"/>
                </a:solidFill>
              </a:rPr>
              <a:t>QUESTIONS???</a:t>
            </a: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275971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85800" y="1600200"/>
            <a:ext cx="7086600" cy="4525963"/>
          </a:xfrm>
        </p:spPr>
        <p:txBody>
          <a:bodyPr/>
          <a:lstStyle/>
          <a:p>
            <a:pPr marL="0" indent="0" algn="ctr">
              <a:buNone/>
            </a:pPr>
            <a:r>
              <a:rPr lang="en-US" dirty="0"/>
              <a:t>Thank you for joining us today! </a:t>
            </a:r>
            <a:endParaRPr lang="en-US" dirty="0" smtClean="0"/>
          </a:p>
          <a:p>
            <a:pPr marL="0" indent="0" algn="ctr">
              <a:buNone/>
            </a:pPr>
            <a:r>
              <a:rPr lang="en-US" b="1" dirty="0" smtClean="0">
                <a:solidFill>
                  <a:schemeClr val="accent1"/>
                </a:solidFill>
              </a:rPr>
              <a:t>FAMEmaine.com/education</a:t>
            </a:r>
            <a:endParaRPr lang="en-US" dirty="0" smtClean="0"/>
          </a:p>
          <a:p>
            <a:pPr marL="0" indent="0">
              <a:buNone/>
            </a:pPr>
            <a:endParaRPr lang="en-US" dirty="0"/>
          </a:p>
          <a:p>
            <a:pPr marL="0" indent="0">
              <a:buNone/>
            </a:pPr>
            <a:r>
              <a:rPr lang="en-US" dirty="0"/>
              <a:t>		Follow us</a:t>
            </a:r>
            <a:r>
              <a:rPr lang="en-US" dirty="0" smtClean="0"/>
              <a:t>:</a:t>
            </a:r>
          </a:p>
          <a:p>
            <a:pPr marL="0" indent="0">
              <a:buNone/>
            </a:pPr>
            <a:endParaRPr lang="en-US" dirty="0"/>
          </a:p>
          <a:p>
            <a:pPr marL="0" indent="0">
              <a:buNone/>
            </a:pPr>
            <a:endParaRPr lang="en-US" b="1"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4724400"/>
            <a:ext cx="4019550" cy="781050"/>
          </a:xfrm>
          <a:prstGeom prst="rect">
            <a:avLst/>
          </a:prstGeom>
        </p:spPr>
      </p:pic>
    </p:spTree>
    <p:extLst>
      <p:ext uri="{BB962C8B-B14F-4D97-AF65-F5344CB8AC3E}">
        <p14:creationId xmlns:p14="http://schemas.microsoft.com/office/powerpoint/2010/main" val="397819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981200"/>
            <a:ext cx="8458200" cy="4525963"/>
          </a:xfrm>
        </p:spPr>
        <p:txBody>
          <a:bodyPr>
            <a:normAutofit/>
          </a:bodyPr>
          <a:lstStyle/>
          <a:p>
            <a:r>
              <a:rPr lang="en-US" sz="3000" dirty="0" smtClean="0"/>
              <a:t>2021 – 2022</a:t>
            </a:r>
          </a:p>
          <a:p>
            <a:pPr lvl="1"/>
            <a:r>
              <a:rPr lang="en-US" dirty="0" smtClean="0"/>
              <a:t>7000 EFC for all</a:t>
            </a:r>
          </a:p>
          <a:p>
            <a:pPr lvl="1"/>
            <a:r>
              <a:rPr lang="en-US" dirty="0" smtClean="0"/>
              <a:t>May 1 deadline lifted</a:t>
            </a:r>
          </a:p>
          <a:p>
            <a:pPr lvl="2"/>
            <a:r>
              <a:rPr lang="en-US" dirty="0" smtClean="0"/>
              <a:t>Money still available – but when we close it will be with as much notice to schools as possible</a:t>
            </a:r>
          </a:p>
          <a:p>
            <a:pPr lvl="1"/>
            <a:r>
              <a:rPr lang="en-US" dirty="0" smtClean="0"/>
              <a:t>$2,500 award for full-time attendance</a:t>
            </a:r>
          </a:p>
          <a:p>
            <a:pPr lvl="1"/>
            <a:r>
              <a:rPr lang="en-US" dirty="0" smtClean="0"/>
              <a:t>$1,250 award for &gt; 6 credits and &lt; 12 credits</a:t>
            </a:r>
          </a:p>
          <a:p>
            <a:pPr marL="0" indent="0">
              <a:buNone/>
            </a:pPr>
            <a:endParaRPr lang="en-US" sz="2800" dirty="0" smtClean="0"/>
          </a:p>
          <a:p>
            <a:pPr lvl="1"/>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Maine State Grant</a:t>
            </a:r>
            <a:br>
              <a:rPr lang="en-US" dirty="0" smtClean="0"/>
            </a:br>
            <a:r>
              <a:rPr lang="en-US" dirty="0" smtClean="0"/>
              <a:t>2021 - 2022</a:t>
            </a:r>
            <a:endParaRPr lang="en-US" dirty="0"/>
          </a:p>
        </p:txBody>
      </p:sp>
    </p:spTree>
    <p:extLst>
      <p:ext uri="{BB962C8B-B14F-4D97-AF65-F5344CB8AC3E}">
        <p14:creationId xmlns:p14="http://schemas.microsoft.com/office/powerpoint/2010/main" val="4127672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0631" y="2057400"/>
            <a:ext cx="8458200" cy="4525963"/>
          </a:xfrm>
        </p:spPr>
        <p:txBody>
          <a:bodyPr>
            <a:normAutofit/>
          </a:bodyPr>
          <a:lstStyle/>
          <a:p>
            <a:r>
              <a:rPr lang="en-US" sz="3000" dirty="0" smtClean="0"/>
              <a:t>2022 – 2023</a:t>
            </a:r>
          </a:p>
          <a:p>
            <a:pPr lvl="1"/>
            <a:r>
              <a:rPr lang="en-US" dirty="0" smtClean="0"/>
              <a:t>Preliminary EFC cut-off set at 7000</a:t>
            </a:r>
          </a:p>
          <a:p>
            <a:pPr lvl="1"/>
            <a:r>
              <a:rPr lang="en-US" dirty="0" smtClean="0"/>
              <a:t>May 1 deadline is in place for now</a:t>
            </a:r>
          </a:p>
          <a:p>
            <a:pPr lvl="1"/>
            <a:r>
              <a:rPr lang="en-US" dirty="0"/>
              <a:t>$2,500 award for full-time attendance</a:t>
            </a:r>
          </a:p>
          <a:p>
            <a:pPr lvl="1"/>
            <a:r>
              <a:rPr lang="en-US" dirty="0"/>
              <a:t>$1,250 award for &gt; 6 credits and &lt; 12 </a:t>
            </a:r>
            <a:r>
              <a:rPr lang="en-US" dirty="0" smtClean="0"/>
              <a:t>credits</a:t>
            </a:r>
          </a:p>
          <a:p>
            <a:pPr lvl="1"/>
            <a:endParaRPr lang="en-US" sz="2600" dirty="0"/>
          </a:p>
          <a:p>
            <a:r>
              <a:rPr lang="en-US" sz="3000" dirty="0" smtClean="0"/>
              <a:t>2023 – 2024 will be a new biennial budget</a:t>
            </a:r>
            <a:endParaRPr lang="en-US" sz="3000" dirty="0"/>
          </a:p>
          <a:p>
            <a:pPr lvl="1"/>
            <a:endParaRPr lang="en-US" dirty="0" smtClean="0"/>
          </a:p>
          <a:p>
            <a:endParaRPr lang="en-US" dirty="0" smtClean="0"/>
          </a:p>
          <a:p>
            <a:endParaRPr lang="en-US" dirty="0"/>
          </a:p>
        </p:txBody>
      </p:sp>
      <p:sp>
        <p:nvSpPr>
          <p:cNvPr id="3" name="Title 2"/>
          <p:cNvSpPr>
            <a:spLocks noGrp="1"/>
          </p:cNvSpPr>
          <p:nvPr>
            <p:ph type="title"/>
          </p:nvPr>
        </p:nvSpPr>
        <p:spPr>
          <a:xfrm>
            <a:off x="4038600" y="228600"/>
            <a:ext cx="4876800" cy="1371600"/>
          </a:xfrm>
        </p:spPr>
        <p:txBody>
          <a:bodyPr>
            <a:normAutofit fontScale="90000"/>
          </a:bodyPr>
          <a:lstStyle/>
          <a:p>
            <a:r>
              <a:rPr lang="en-US" dirty="0" smtClean="0"/>
              <a:t>Maine State Grant</a:t>
            </a:r>
            <a:br>
              <a:rPr lang="en-US" dirty="0" smtClean="0"/>
            </a:br>
            <a:r>
              <a:rPr lang="en-US" dirty="0" smtClean="0"/>
              <a:t>2022 – 2023 &amp;</a:t>
            </a:r>
            <a:br>
              <a:rPr lang="en-US" dirty="0" smtClean="0"/>
            </a:br>
            <a:r>
              <a:rPr lang="en-US" dirty="0" smtClean="0"/>
              <a:t>2023 – 2024</a:t>
            </a:r>
            <a:br>
              <a:rPr lang="en-US" dirty="0" smtClean="0"/>
            </a:br>
            <a:endParaRPr lang="en-US" dirty="0"/>
          </a:p>
        </p:txBody>
      </p:sp>
    </p:spTree>
    <p:extLst>
      <p:ext uri="{BB962C8B-B14F-4D97-AF65-F5344CB8AC3E}">
        <p14:creationId xmlns:p14="http://schemas.microsoft.com/office/powerpoint/2010/main" val="5563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000" dirty="0" smtClean="0"/>
              <a:t>Iowa has prepared and is finalizing a projection model they are willing to share with other states</a:t>
            </a:r>
          </a:p>
          <a:p>
            <a:pPr marL="0" indent="0">
              <a:buNone/>
            </a:pPr>
            <a:endParaRPr lang="en-US" sz="3000" dirty="0" smtClean="0"/>
          </a:p>
          <a:p>
            <a:r>
              <a:rPr lang="en-US" sz="3000" dirty="0" smtClean="0"/>
              <a:t>What we know so far from Iowa . . .</a:t>
            </a:r>
          </a:p>
          <a:p>
            <a:pPr lvl="1"/>
            <a:r>
              <a:rPr lang="en-US" sz="2600" dirty="0" smtClean="0"/>
              <a:t>SAIs appear to be lower than EFCs up to about the equivalent of an 8000 EFC – then they are slightly higher</a:t>
            </a:r>
          </a:p>
          <a:p>
            <a:pPr lvl="1"/>
            <a:r>
              <a:rPr lang="en-US" sz="2600" dirty="0" smtClean="0"/>
              <a:t>As a result, SAIs, generally, result in more Pell eligible students and/or increased Pell awards</a:t>
            </a:r>
          </a:p>
          <a:p>
            <a:pPr lvl="1"/>
            <a:r>
              <a:rPr lang="en-US" sz="2600" dirty="0" smtClean="0"/>
              <a:t>IA </a:t>
            </a:r>
            <a:r>
              <a:rPr lang="en-US" sz="2600" dirty="0"/>
              <a:t>model is </a:t>
            </a:r>
            <a:r>
              <a:rPr lang="en-US" sz="2600" dirty="0" smtClean="0"/>
              <a:t>still in draft form pending some additional information from DOE</a:t>
            </a:r>
            <a:endParaRPr lang="en-US" sz="2600" dirty="0"/>
          </a:p>
          <a:p>
            <a:pPr lvl="1"/>
            <a:endParaRPr lang="en-US" sz="2600" dirty="0" smtClean="0"/>
          </a:p>
          <a:p>
            <a:pPr lvl="1"/>
            <a:endParaRPr lang="en-US" sz="2600" dirty="0" smtClean="0"/>
          </a:p>
          <a:p>
            <a:pPr lvl="1"/>
            <a:endParaRPr lang="en-US" sz="2600" dirty="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Maine State Grant</a:t>
            </a:r>
            <a:br>
              <a:rPr lang="en-US" dirty="0" smtClean="0"/>
            </a:br>
            <a:r>
              <a:rPr lang="en-US" dirty="0" smtClean="0"/>
              <a:t>2024 – 2025</a:t>
            </a:r>
            <a:endParaRPr lang="en-US" dirty="0"/>
          </a:p>
        </p:txBody>
      </p:sp>
    </p:spTree>
    <p:extLst>
      <p:ext uri="{BB962C8B-B14F-4D97-AF65-F5344CB8AC3E}">
        <p14:creationId xmlns:p14="http://schemas.microsoft.com/office/powerpoint/2010/main" val="1141081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181600"/>
          </a:xfrm>
        </p:spPr>
        <p:txBody>
          <a:bodyPr>
            <a:normAutofit lnSpcReduction="10000"/>
          </a:bodyPr>
          <a:lstStyle/>
          <a:p>
            <a:r>
              <a:rPr lang="en-US" sz="3000" dirty="0" smtClean="0"/>
              <a:t>Timeline for Changes</a:t>
            </a:r>
          </a:p>
          <a:p>
            <a:pPr lvl="1"/>
            <a:r>
              <a:rPr lang="en-US" sz="2600" dirty="0" smtClean="0"/>
              <a:t>Spring 2022 – simulate SAI using 19-20 FAFSAs and impact to available MSG funds</a:t>
            </a:r>
          </a:p>
          <a:p>
            <a:pPr lvl="1"/>
            <a:r>
              <a:rPr lang="en-US" sz="2600" dirty="0" smtClean="0"/>
              <a:t>Summer 2022</a:t>
            </a:r>
          </a:p>
          <a:p>
            <a:pPr lvl="2"/>
            <a:r>
              <a:rPr lang="en-US" sz="2200" dirty="0"/>
              <a:t>P</a:t>
            </a:r>
            <a:r>
              <a:rPr lang="en-US" sz="2200" dirty="0" smtClean="0"/>
              <a:t>repare initial list of legislative changes, if needed</a:t>
            </a:r>
          </a:p>
          <a:p>
            <a:pPr lvl="2"/>
            <a:r>
              <a:rPr lang="en-US" sz="2200" dirty="0" smtClean="0"/>
              <a:t>Establish IT project plan for changes to FAME systems which support Maine State Grant</a:t>
            </a:r>
          </a:p>
          <a:p>
            <a:pPr lvl="1"/>
            <a:r>
              <a:rPr lang="en-US" sz="2600" dirty="0" smtClean="0"/>
              <a:t>Fall 2022</a:t>
            </a:r>
          </a:p>
          <a:p>
            <a:pPr lvl="2"/>
            <a:r>
              <a:rPr lang="en-US" sz="2200" dirty="0" smtClean="0"/>
              <a:t>Prepare draft of changes to legislation</a:t>
            </a:r>
          </a:p>
          <a:p>
            <a:pPr lvl="1"/>
            <a:r>
              <a:rPr lang="en-US" sz="2600" dirty="0" smtClean="0"/>
              <a:t>January 2023 – monitor pending legislation, if any</a:t>
            </a:r>
          </a:p>
          <a:p>
            <a:pPr lvl="1"/>
            <a:r>
              <a:rPr lang="en-US" sz="2600" dirty="0" smtClean="0"/>
              <a:t>Fall 2023 – legislative changes enacted in time for 2024 – 2025 FAFSA filing</a:t>
            </a:r>
            <a:endParaRPr lang="en-US" sz="2600"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Maine State Grant</a:t>
            </a:r>
            <a:br>
              <a:rPr lang="en-US" dirty="0" smtClean="0"/>
            </a:br>
            <a:r>
              <a:rPr lang="en-US" dirty="0" smtClean="0"/>
              <a:t>2024 – 2025 Cont’d</a:t>
            </a:r>
            <a:endParaRPr lang="en-US" dirty="0"/>
          </a:p>
        </p:txBody>
      </p:sp>
    </p:spTree>
    <p:extLst>
      <p:ext uri="{BB962C8B-B14F-4D97-AF65-F5344CB8AC3E}">
        <p14:creationId xmlns:p14="http://schemas.microsoft.com/office/powerpoint/2010/main" val="3989107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0"/>
            <a:ext cx="8305800" cy="2438400"/>
          </a:xfrm>
        </p:spPr>
        <p:txBody>
          <a:bodyPr/>
          <a:lstStyle/>
          <a:p>
            <a:pPr marL="0" indent="0" algn="ctr">
              <a:buNone/>
            </a:pPr>
            <a:r>
              <a:rPr lang="en-US" altLang="en-US" sz="4000" dirty="0" smtClean="0">
                <a:solidFill>
                  <a:schemeClr val="accent3"/>
                </a:solidFill>
              </a:rPr>
              <a:t> Financial Education Expansion </a:t>
            </a:r>
            <a:endParaRPr lang="en-US" dirty="0"/>
          </a:p>
        </p:txBody>
      </p:sp>
    </p:spTree>
    <p:extLst>
      <p:ext uri="{BB962C8B-B14F-4D97-AF65-F5344CB8AC3E}">
        <p14:creationId xmlns:p14="http://schemas.microsoft.com/office/powerpoint/2010/main" val="3905166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5181600"/>
          </a:xfrm>
        </p:spPr>
        <p:txBody>
          <a:bodyPr>
            <a:normAutofit fontScale="62500" lnSpcReduction="20000"/>
          </a:bodyPr>
          <a:lstStyle/>
          <a:p>
            <a:pPr lvl="0" fontAlgn="base"/>
            <a:r>
              <a:rPr lang="en-US" sz="4600" dirty="0" smtClean="0"/>
              <a:t>Goals </a:t>
            </a:r>
          </a:p>
          <a:p>
            <a:pPr lvl="1" fontAlgn="base"/>
            <a:r>
              <a:rPr lang="en-US" sz="3400" dirty="0" smtClean="0"/>
              <a:t>Expand </a:t>
            </a:r>
            <a:r>
              <a:rPr lang="en-US" sz="3400" dirty="0"/>
              <a:t>FAME’s financial education </a:t>
            </a:r>
            <a:r>
              <a:rPr lang="en-US" sz="3400" dirty="0" smtClean="0"/>
              <a:t>initiatives to:</a:t>
            </a:r>
          </a:p>
          <a:p>
            <a:pPr lvl="2" fontAlgn="base"/>
            <a:r>
              <a:rPr lang="en-US" sz="2900" dirty="0" smtClean="0"/>
              <a:t>Mainers </a:t>
            </a:r>
            <a:r>
              <a:rPr lang="en-US" sz="2900" dirty="0"/>
              <a:t>of all ages in order to facilitate financial </a:t>
            </a:r>
            <a:r>
              <a:rPr lang="en-US" sz="2900" dirty="0" smtClean="0"/>
              <a:t>stability</a:t>
            </a:r>
          </a:p>
          <a:p>
            <a:pPr lvl="2" fontAlgn="base"/>
            <a:r>
              <a:rPr lang="en-US" sz="2900" dirty="0" smtClean="0"/>
              <a:t>Encourage a </a:t>
            </a:r>
            <a:r>
              <a:rPr lang="en-US" sz="2900" dirty="0"/>
              <a:t>culture change that embraces lifelong </a:t>
            </a:r>
            <a:r>
              <a:rPr lang="en-US" sz="2900" dirty="0" smtClean="0"/>
              <a:t>learning</a:t>
            </a:r>
          </a:p>
          <a:p>
            <a:pPr lvl="2" fontAlgn="base"/>
            <a:r>
              <a:rPr lang="en-US" sz="2900" dirty="0" smtClean="0"/>
              <a:t>Encourage saving </a:t>
            </a:r>
            <a:r>
              <a:rPr lang="en-US" sz="2900" dirty="0"/>
              <a:t>to pursue educational </a:t>
            </a:r>
            <a:r>
              <a:rPr lang="en-US" sz="2900" dirty="0" smtClean="0"/>
              <a:t>opportunities</a:t>
            </a:r>
            <a:endParaRPr lang="en-US" sz="2900" dirty="0" smtClean="0"/>
          </a:p>
          <a:p>
            <a:pPr lvl="1" fontAlgn="base"/>
            <a:endParaRPr lang="en-US" dirty="0" smtClean="0"/>
          </a:p>
          <a:p>
            <a:pPr lvl="1" fontAlgn="base"/>
            <a:r>
              <a:rPr lang="en-US" sz="3400" dirty="0"/>
              <a:t>Support multiple higher education/workforce development paths</a:t>
            </a:r>
          </a:p>
          <a:p>
            <a:pPr lvl="2" fontAlgn="base"/>
            <a:r>
              <a:rPr lang="en-US" sz="2900" dirty="0" smtClean="0"/>
              <a:t>Target the 40% of high school graduates who pursue no education/training/military service after high school</a:t>
            </a:r>
          </a:p>
          <a:p>
            <a:pPr lvl="2" fontAlgn="base"/>
            <a:r>
              <a:rPr lang="en-US" sz="2900" dirty="0" smtClean="0"/>
              <a:t>Support individuals changing careers and veterans re-entering civilian </a:t>
            </a:r>
            <a:r>
              <a:rPr lang="en-US" sz="2900" dirty="0" smtClean="0"/>
              <a:t>life</a:t>
            </a:r>
            <a:endParaRPr lang="en-US" sz="2900" dirty="0" smtClean="0"/>
          </a:p>
          <a:p>
            <a:pPr lvl="0" fontAlgn="base"/>
            <a:endParaRPr lang="en-US" dirty="0"/>
          </a:p>
          <a:p>
            <a:pPr lvl="1" fontAlgn="base"/>
            <a:r>
              <a:rPr lang="en-US" sz="3400" dirty="0"/>
              <a:t>Support </a:t>
            </a:r>
            <a:r>
              <a:rPr lang="en-US" sz="3400" dirty="0" smtClean="0"/>
              <a:t>10-year </a:t>
            </a:r>
            <a:r>
              <a:rPr lang="en-US" sz="3400" dirty="0"/>
              <a:t>economic goal of increasing the percentage of the workforce with a credential beyond high school (defined as, two or four-year college degree, license in the </a:t>
            </a:r>
            <a:r>
              <a:rPr lang="en-US" sz="3400" dirty="0" smtClean="0"/>
              <a:t>trades, </a:t>
            </a:r>
            <a:r>
              <a:rPr lang="en-US" sz="3400" dirty="0"/>
              <a:t>or professional certificate</a:t>
            </a:r>
            <a:r>
              <a:rPr lang="en-US" sz="3400" dirty="0" smtClean="0"/>
              <a:t>)</a:t>
            </a:r>
            <a:endParaRPr lang="en-US" sz="3400"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Expansion of FAME’s </a:t>
            </a:r>
            <a:br>
              <a:rPr lang="en-US" dirty="0" smtClean="0"/>
            </a:br>
            <a:r>
              <a:rPr lang="en-US" dirty="0" smtClean="0"/>
              <a:t>Financial Education</a:t>
            </a:r>
            <a:endParaRPr lang="en-US" dirty="0"/>
          </a:p>
        </p:txBody>
      </p:sp>
    </p:spTree>
    <p:extLst>
      <p:ext uri="{BB962C8B-B14F-4D97-AF65-F5344CB8AC3E}">
        <p14:creationId xmlns:p14="http://schemas.microsoft.com/office/powerpoint/2010/main" val="1903623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fontAlgn="base"/>
            <a:r>
              <a:rPr lang="en-US" dirty="0" smtClean="0"/>
              <a:t>Increased Capacity</a:t>
            </a:r>
          </a:p>
          <a:p>
            <a:pPr lvl="1" fontAlgn="base"/>
            <a:r>
              <a:rPr lang="en-US" dirty="0" smtClean="0"/>
              <a:t>Mary Dyer is now Financial Education Programs Manager</a:t>
            </a:r>
          </a:p>
          <a:p>
            <a:pPr lvl="1" fontAlgn="base"/>
            <a:endParaRPr lang="en-US" dirty="0" smtClean="0"/>
          </a:p>
          <a:p>
            <a:pPr lvl="1" fontAlgn="base"/>
            <a:r>
              <a:rPr lang="en-US" dirty="0" smtClean="0"/>
              <a:t>Adding Financial Education Programs Specialist</a:t>
            </a:r>
          </a:p>
          <a:p>
            <a:pPr lvl="1" fontAlgn="base"/>
            <a:endParaRPr lang="en-US" dirty="0" smtClean="0"/>
          </a:p>
          <a:p>
            <a:pPr lvl="1" fontAlgn="base"/>
            <a:r>
              <a:rPr lang="en-US" dirty="0" smtClean="0"/>
              <a:t>Adding staff in FAME Marketing to support increased messaging and outreach</a:t>
            </a:r>
          </a:p>
          <a:p>
            <a:pPr lvl="1" fontAlgn="base"/>
            <a:endParaRPr lang="en-US" dirty="0" smtClean="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Expansion of FAME’s </a:t>
            </a:r>
            <a:br>
              <a:rPr lang="en-US" dirty="0" smtClean="0"/>
            </a:br>
            <a:r>
              <a:rPr lang="en-US" dirty="0" smtClean="0"/>
              <a:t>Financial Education</a:t>
            </a:r>
            <a:endParaRPr lang="en-US" dirty="0"/>
          </a:p>
        </p:txBody>
      </p:sp>
    </p:spTree>
    <p:extLst>
      <p:ext uri="{BB962C8B-B14F-4D97-AF65-F5344CB8AC3E}">
        <p14:creationId xmlns:p14="http://schemas.microsoft.com/office/powerpoint/2010/main" val="896327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cation-template">
  <a:themeElements>
    <a:clrScheme name="Custom 18">
      <a:dk1>
        <a:sysClr val="windowText" lastClr="000000"/>
      </a:dk1>
      <a:lt1>
        <a:sysClr val="window" lastClr="FFFFFF"/>
      </a:lt1>
      <a:dk2>
        <a:srgbClr val="595959"/>
      </a:dk2>
      <a:lt2>
        <a:srgbClr val="D8D8D8"/>
      </a:lt2>
      <a:accent1>
        <a:srgbClr val="0194D3"/>
      </a:accent1>
      <a:accent2>
        <a:srgbClr val="E87D1E"/>
      </a:accent2>
      <a:accent3>
        <a:srgbClr val="78A22F"/>
      </a:accent3>
      <a:accent4>
        <a:srgbClr val="C2005A"/>
      </a:accent4>
      <a:accent5>
        <a:srgbClr val="E69500"/>
      </a:accent5>
      <a:accent6>
        <a:srgbClr val="146699"/>
      </a:accent6>
      <a:hlink>
        <a:srgbClr val="0194D3"/>
      </a:hlink>
      <a:folHlink>
        <a:srgbClr val="0194D3"/>
      </a:folHlink>
    </a:clrScheme>
    <a:fontScheme name="Custom 1">
      <a:majorFont>
        <a:latin typeface="Tw Cen MT Condensed Extra Bold"/>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Education-template</Template>
  <TotalTime>2070</TotalTime>
  <Words>1568</Words>
  <Application>Microsoft Office PowerPoint</Application>
  <PresentationFormat>On-screen Show (4:3)</PresentationFormat>
  <Paragraphs>201</Paragraphs>
  <Slides>24</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Black</vt:lpstr>
      <vt:lpstr>Calibri</vt:lpstr>
      <vt:lpstr>Courier New</vt:lpstr>
      <vt:lpstr>Wingdings</vt:lpstr>
      <vt:lpstr>Education-template</vt:lpstr>
      <vt:lpstr>FAME Update Today’s Agenda</vt:lpstr>
      <vt:lpstr>PowerPoint Presentation</vt:lpstr>
      <vt:lpstr>Maine State Grant 2021 - 2022</vt:lpstr>
      <vt:lpstr>Maine State Grant 2022 – 2023 &amp; 2023 – 2024 </vt:lpstr>
      <vt:lpstr>Maine State Grant 2024 – 2025</vt:lpstr>
      <vt:lpstr>Maine State Grant 2024 – 2025 Cont’d</vt:lpstr>
      <vt:lpstr>PowerPoint Presentation</vt:lpstr>
      <vt:lpstr>Expansion of FAME’s  Financial Education</vt:lpstr>
      <vt:lpstr>Expansion of FAME’s  Financial Education</vt:lpstr>
      <vt:lpstr>Expansion of FAME’s  Financial Education Cont’d</vt:lpstr>
      <vt:lpstr>PowerPoint Presentation</vt:lpstr>
      <vt:lpstr>Commission on College Affordability</vt:lpstr>
      <vt:lpstr>Commission on College Affordability Cont’d</vt:lpstr>
      <vt:lpstr>Commission on College Affordability Cont’d</vt:lpstr>
      <vt:lpstr>Commission on College Affordability Cont’d</vt:lpstr>
      <vt:lpstr>Commission on College Affordability Cont’d</vt:lpstr>
      <vt:lpstr>Commission on College Affordability Cont’d</vt:lpstr>
      <vt:lpstr>Commission on College Affordability Cont’d</vt:lpstr>
      <vt:lpstr>Commission on College Affordability Cont’d</vt:lpstr>
      <vt:lpstr>The Great Student Loan Repayment Restart!</vt:lpstr>
      <vt:lpstr>Key Messages for Student Loan Repayment Restart</vt:lpstr>
      <vt:lpstr>Student Loan  Repayment Restart Communication Strategies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Jana McQuilkin</dc:creator>
  <cp:lastModifiedBy>Martha Johnston</cp:lastModifiedBy>
  <cp:revision>95</cp:revision>
  <cp:lastPrinted>2020-10-14T15:36:36Z</cp:lastPrinted>
  <dcterms:created xsi:type="dcterms:W3CDTF">2015-09-11T13:56:04Z</dcterms:created>
  <dcterms:modified xsi:type="dcterms:W3CDTF">2021-11-18T16:44:14Z</dcterms:modified>
</cp:coreProperties>
</file>